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24384000" cy="13716000" type="screen16x9"/>
  <p:notesSz cx="5143500" cy="9144000"/>
  <p:embeddedFontLst>
    <p:embeddedFont>
      <p:font typeface="OPPOSans-B" panose="02010601030101010101" pitchFamily="2" charset="-122"/>
      <p:regular r:id="rId21"/>
    </p:embeddedFont>
    <p:embeddedFont>
      <p:font typeface="Anton-Regular" panose="02010601030101010101" pitchFamily="2" charset="-122"/>
      <p:regular r:id="rId22"/>
    </p:embeddedFont>
    <p:embeddedFont>
      <p:font typeface="OPPOSans-R" panose="02010601030101010101" pitchFamily="2" charset="-122"/>
      <p:regular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0" Target="slides/slide19.xml" Type="http://schemas.openxmlformats.org/officeDocument/2006/relationships/slide"/>  <Relationship Id="rId21" Target="fonts/font1.fntdata" Type="http://schemas.openxmlformats.org/officeDocument/2006/relationships/font"/>  <Relationship Id="rId22" Target="fonts/font2.fntdata" Type="http://schemas.openxmlformats.org/officeDocument/2006/relationships/font"/>  <Relationship Id="rId23" Target="fonts/font3.fntdata" Type="http://schemas.openxmlformats.org/officeDocument/2006/relationships/font"/>  <Relationship Id="rId24" Target="presProps.xml" Type="http://schemas.openxmlformats.org/officeDocument/2006/relationships/presProps"/>  <Relationship Id="rId25" Target="viewProps.xml" Type="http://schemas.openxmlformats.org/officeDocument/2006/relationships/viewProps"/>  <Relationship Id="rId26" Target="theme/theme1.xml" Type="http://schemas.openxmlformats.org/officeDocument/2006/relationships/theme"/>  <Relationship Id="rId27"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1.jpeg"/><Relationship Id="rId102" Type="http://schemas.openxmlformats.org/officeDocument/2006/relationships/image" Target="../media/image96.png"/><Relationship Id="rId103" Type="http://schemas.openxmlformats.org/officeDocument/2006/relationships/image" Target="../media/image90.png"/><Relationship Id="rId104" Type="http://schemas.openxmlformats.org/officeDocument/2006/relationships/image" Target="../media/image26.png"/></Relationships>
</file>

<file path=ppt/slides/_rels/slide10.xml.rels><?xml version="1.0" encoding="UTF-8" standalone="yes"?><Relationships xmlns="http://schemas.openxmlformats.org/package/2006/relationships"><Relationship Id="rId1" Target="../slideLayouts/slideLayout1.xml" Type="http://schemas.openxmlformats.org/officeDocument/2006/relationships/slideLayout"/><Relationship Id="rId1001" Type="http://schemas.openxmlformats.org/officeDocument/2006/relationships/image" Target="../media/image44.png"/><Relationship Id="rId1003" Type="http://schemas.openxmlformats.org/officeDocument/2006/relationships/image" Target="../media/image50.png"/><Relationship Id="rId1005" Type="http://schemas.openxmlformats.org/officeDocument/2006/relationships/image" Target="../media/image51.png"/><Relationship Id="rId1007" Type="http://schemas.openxmlformats.org/officeDocument/2006/relationships/image" Target="../media/image52.png"/><Relationship Id="rId1009" Type="http://schemas.openxmlformats.org/officeDocument/2006/relationships/image" Target="../media/image53.png"/><Relationship Id="rId10011" Type="http://schemas.openxmlformats.org/officeDocument/2006/relationships/image" Target="../media/image54.png"/><Relationship Id="rId10013" Type="http://schemas.openxmlformats.org/officeDocument/2006/relationships/image" Target="../media/image55.png"/><Relationship Id="rId10015" Type="http://schemas.openxmlformats.org/officeDocument/2006/relationships/image" Target="../media/image56.png"/><Relationship Id="rId10017" Type="http://schemas.openxmlformats.org/officeDocument/2006/relationships/image" Target="../media/image57.png"/><Relationship Id="rId10019" Type="http://schemas.openxmlformats.org/officeDocument/2006/relationships/image" Target="../media/image58.png"/><Relationship Id="rId10021" Type="http://schemas.openxmlformats.org/officeDocument/2006/relationships/image" Target="../media/image59.png"/><Relationship Id="rId10023" Type="http://schemas.openxmlformats.org/officeDocument/2006/relationships/image" Target="../media/image60.png"/><Relationship Id="rId10025" Type="http://schemas.openxmlformats.org/officeDocument/2006/relationships/image" Target="../media/image61.png"/></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 Id="rId1101" Type="http://schemas.openxmlformats.org/officeDocument/2006/relationships/image" Target="../media/image62.png"/><Relationship Id="rId1108" Type="http://schemas.openxmlformats.org/officeDocument/2006/relationships/image" Target="../media/image63.png"/><Relationship Id="rId1109" Type="http://schemas.openxmlformats.org/officeDocument/2006/relationships/image" Target="../media/image64.png"/><Relationship Id="rId11011" Type="http://schemas.openxmlformats.org/officeDocument/2006/relationships/image" Target="../media/image65.png"/><Relationship Id="rId11012" Type="http://schemas.openxmlformats.org/officeDocument/2006/relationships/image" Target="../media/image66.png"/><Relationship Id="rId11014" Type="http://schemas.openxmlformats.org/officeDocument/2006/relationships/image" Target="../media/image43.png"/><Relationship Id="rId11015" Type="http://schemas.openxmlformats.org/officeDocument/2006/relationships/image" Target="../media/image22.png"/><Relationship Id="rId11017" Type="http://schemas.openxmlformats.org/officeDocument/2006/relationships/image" Target="../media/image89.png"/><Relationship Id="rId11018" Type="http://schemas.openxmlformats.org/officeDocument/2006/relationships/image" Target="../media/image69.png"/><Relationship Id="rId11020" Type="http://schemas.openxmlformats.org/officeDocument/2006/relationships/image" Target="../media/image68.png"/><Relationship Id="rId11021" Type="http://schemas.openxmlformats.org/officeDocument/2006/relationships/image" Target="../media/image70.png"/></Relationships>
</file>

<file path=ppt/slides/_rels/slide12.xml.rels><?xml version="1.0" encoding="UTF-8" standalone="yes"?><Relationships xmlns="http://schemas.openxmlformats.org/package/2006/relationships"><Relationship Id="rId1" Target="../slideLayouts/slideLayout1.xml" Type="http://schemas.openxmlformats.org/officeDocument/2006/relationships/slideLayout"/><Relationship Id="rId1201" Type="http://schemas.openxmlformats.org/officeDocument/2006/relationships/image" Target="../media/image67.png"/><Relationship Id="rId1203" Type="http://schemas.openxmlformats.org/officeDocument/2006/relationships/image" Target="../media/image23.png"/></Relationships>
</file>

<file path=ppt/slides/_rels/slide13.xml.rels><?xml version="1.0" encoding="UTF-8" standalone="yes"?><Relationships xmlns="http://schemas.openxmlformats.org/package/2006/relationships"><Relationship Id="rId1" Target="../slideLayouts/slideLayout1.xml" Type="http://schemas.openxmlformats.org/officeDocument/2006/relationships/slideLayout"/><Relationship Id="rId1301" Type="http://schemas.openxmlformats.org/officeDocument/2006/relationships/image" Target="../media/image62.png"/><Relationship Id="rId1303" Type="http://schemas.openxmlformats.org/officeDocument/2006/relationships/image" Target="../media/image25.png"/><Relationship Id="rId1304" Type="http://schemas.openxmlformats.org/officeDocument/2006/relationships/image" Target="../media/image24.png"/><Relationship Id="rId13011" Type="http://schemas.openxmlformats.org/officeDocument/2006/relationships/image" Target="../media/image71.png"/><Relationship Id="rId13012" Type="http://schemas.openxmlformats.org/officeDocument/2006/relationships/image" Target="../media/image71.png"/></Relationships>
</file>

<file path=ppt/slides/_rels/slide14.xml.rels><?xml version="1.0" encoding="UTF-8" standalone="yes"?><Relationships xmlns="http://schemas.openxmlformats.org/package/2006/relationships"><Relationship Id="rId1" Target="../slideLayouts/slideLayout1.xml" Type="http://schemas.openxmlformats.org/officeDocument/2006/relationships/slideLayout"/><Relationship Id="rId1401" Type="http://schemas.openxmlformats.org/officeDocument/2006/relationships/image" Target="../media/image32.png"/><Relationship Id="rId1405" Type="http://schemas.openxmlformats.org/officeDocument/2006/relationships/image" Target="../media/image73.png"/><Relationship Id="rId1408" Type="http://schemas.openxmlformats.org/officeDocument/2006/relationships/image" Target="../media/image75.png"/><Relationship Id="rId1409" Type="http://schemas.openxmlformats.org/officeDocument/2006/relationships/image" Target="../media/image74.png"/><Relationship Id="rId14010" Type="http://schemas.openxmlformats.org/officeDocument/2006/relationships/image" Target="../media/image76.png"/><Relationship Id="rId14011" Type="http://schemas.openxmlformats.org/officeDocument/2006/relationships/image" Target="../media/image83.png"/><Relationship Id="rId14012" Type="http://schemas.openxmlformats.org/officeDocument/2006/relationships/image" Target="../media/image77.png"/><Relationship Id="rId14013" Type="http://schemas.openxmlformats.org/officeDocument/2006/relationships/image" Target="../media/image79.png"/><Relationship Id="rId14014" Type="http://schemas.openxmlformats.org/officeDocument/2006/relationships/image" Target="../media/image78.png"/></Relationships>
</file>

<file path=ppt/slides/_rels/slide15.xml.rels><?xml version="1.0" encoding="UTF-8" standalone="yes"?><Relationships xmlns="http://schemas.openxmlformats.org/package/2006/relationships"><Relationship Id="rId1" Target="../slideLayouts/slideLayout1.xml" Type="http://schemas.openxmlformats.org/officeDocument/2006/relationships/slideLayout"/><Relationship Id="rId1501" Type="http://schemas.openxmlformats.org/officeDocument/2006/relationships/image" Target="../media/image62.png"/><Relationship Id="rId1503" Type="http://schemas.openxmlformats.org/officeDocument/2006/relationships/image" Target="../media/image28.png"/></Relationships>
</file>

<file path=ppt/slides/_rels/slide16.xml.rels><?xml version="1.0" encoding="UTF-8" standalone="yes"?><Relationships xmlns="http://schemas.openxmlformats.org/package/2006/relationships"><Relationship Id="rId1" Target="../slideLayouts/slideLayout1.xml" Type="http://schemas.openxmlformats.org/officeDocument/2006/relationships/slideLayout"/><Relationship Id="rId1601" Type="http://schemas.openxmlformats.org/officeDocument/2006/relationships/image" Target="../media/image93.png"/><Relationship Id="rId1603" Type="http://schemas.openxmlformats.org/officeDocument/2006/relationships/image" Target="../media/image88.png"/><Relationship Id="rId1606" Type="http://schemas.openxmlformats.org/officeDocument/2006/relationships/image" Target="../media/image30.png"/><Relationship Id="rId1607" Type="http://schemas.openxmlformats.org/officeDocument/2006/relationships/image" Target="../media/image27.png"/></Relationships>
</file>

<file path=ppt/slides/_rels/slide17.xml.rels><?xml version="1.0" encoding="UTF-8" standalone="yes"?><Relationships xmlns="http://schemas.openxmlformats.org/package/2006/relationships"><Relationship Id="rId1" Target="../slideLayouts/slideLayout1.xml" Type="http://schemas.openxmlformats.org/officeDocument/2006/relationships/slideLayout"/><Relationship Id="rId1701" Type="http://schemas.openxmlformats.org/officeDocument/2006/relationships/image" Target="../media/image42.png"/><Relationship Id="rId1707" Type="http://schemas.openxmlformats.org/officeDocument/2006/relationships/image" Target="../media/image80.png"/><Relationship Id="rId1708" Type="http://schemas.openxmlformats.org/officeDocument/2006/relationships/image" Target="../media/image82.png"/><Relationship Id="rId1709" Type="http://schemas.openxmlformats.org/officeDocument/2006/relationships/image" Target="../media/image81.png"/></Relationships>
</file>

<file path=ppt/slides/_rels/slide18.xml.rels><?xml version="1.0" encoding="UTF-8" standalone="yes"?><Relationships xmlns="http://schemas.openxmlformats.org/package/2006/relationships"><Relationship Id="rId1" Target="../slideLayouts/slideLayout1.xml" Type="http://schemas.openxmlformats.org/officeDocument/2006/relationships/slideLayout"/><Relationship Id="rId1801" Type="http://schemas.openxmlformats.org/officeDocument/2006/relationships/image" Target="../media/image36.png"/><Relationship Id="rId1803" Type="http://schemas.openxmlformats.org/officeDocument/2006/relationships/image" Target="../media/image84.png"/><Relationship Id="rId1807" Type="http://schemas.openxmlformats.org/officeDocument/2006/relationships/image" Target="../media/image86.png"/><Relationship Id="rId1809" Type="http://schemas.openxmlformats.org/officeDocument/2006/relationships/image" Target="../media/image87.png"/><Relationship Id="rId18011" Type="http://schemas.openxmlformats.org/officeDocument/2006/relationships/image" Target="../media/image85.png"/><Relationship Id="rId18013" Type="http://schemas.openxmlformats.org/officeDocument/2006/relationships/image" Target="../media/image84.png"/><Relationship Id="rId18017" Type="http://schemas.openxmlformats.org/officeDocument/2006/relationships/image" Target="../media/image86.png"/><Relationship Id="rId18019" Type="http://schemas.openxmlformats.org/officeDocument/2006/relationships/image" Target="../media/image87.png"/><Relationship Id="rId18021" Type="http://schemas.openxmlformats.org/officeDocument/2006/relationships/image" Target="../media/image85.png"/></Relationships>
</file>

<file path=ppt/slides/_rels/slide19.xml.rels><?xml version="1.0" encoding="UTF-8" standalone="yes"?><Relationships xmlns="http://schemas.openxmlformats.org/package/2006/relationships"><Relationship Id="rId1" Target="../slideLayouts/slideLayout1.xml" Type="http://schemas.openxmlformats.org/officeDocument/2006/relationships/slideLayout"/><Relationship Id="rId1901" Type="http://schemas.openxmlformats.org/officeDocument/2006/relationships/image" Target="../media/image72.jpeg"/><Relationship Id="rId1902" Type="http://schemas.openxmlformats.org/officeDocument/2006/relationships/image" Target="../media/image94.png"/><Relationship Id="rId1903" Type="http://schemas.openxmlformats.org/officeDocument/2006/relationships/image" Target="../media/image91.png"/><Relationship Id="rId1908" Type="http://schemas.openxmlformats.org/officeDocument/2006/relationships/image" Target="../media/image92.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2" Type="http://schemas.openxmlformats.org/officeDocument/2006/relationships/image" Target="../media/image29.png"/><Relationship Id="rId203" Type="http://schemas.openxmlformats.org/officeDocument/2006/relationships/image" Target="../media/image30.png"/><Relationship Id="rId209" Type="http://schemas.openxmlformats.org/officeDocument/2006/relationships/image" Target="../media/image30.png"/><Relationship Id="rId2012" Type="http://schemas.openxmlformats.org/officeDocument/2006/relationships/image" Target="../media/image30.png"/><Relationship Id="rId2014" Type="http://schemas.openxmlformats.org/officeDocument/2006/relationships/image" Target="../media/image2.png"/><Relationship Id="rId2015" Type="http://schemas.openxmlformats.org/officeDocument/2006/relationships/image" Target="../media/image3.png"/><Relationship Id="rId2016" Type="http://schemas.openxmlformats.org/officeDocument/2006/relationships/image" Target="../media/image4.png"/><Relationship Id="rId2017" Type="http://schemas.openxmlformats.org/officeDocument/2006/relationships/image" Target="../media/image31.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1" Type="http://schemas.openxmlformats.org/officeDocument/2006/relationships/image" Target="../media/image95.png"/><Relationship Id="rId305" Type="http://schemas.openxmlformats.org/officeDocument/2006/relationships/image" Target="../media/image88.png"/><Relationship Id="rId306" Type="http://schemas.openxmlformats.org/officeDocument/2006/relationships/image" Target="../media/image30.png"/><Relationship Id="rId307" Type="http://schemas.openxmlformats.org/officeDocument/2006/relationships/image" Target="../media/image5.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1" Type="http://schemas.openxmlformats.org/officeDocument/2006/relationships/image" Target="../media/image32.png"/><Relationship Id="rId403" Type="http://schemas.openxmlformats.org/officeDocument/2006/relationships/image" Target="../media/image33.png"/><Relationship Id="rId404" Type="http://schemas.openxmlformats.org/officeDocument/2006/relationships/image" Target="../media/image33.png"/><Relationship Id="rId405" Type="http://schemas.openxmlformats.org/officeDocument/2006/relationships/image" Target="../media/image34.png"/><Relationship Id="rId406" Type="http://schemas.openxmlformats.org/officeDocument/2006/relationships/image" Target="../media/image35.png"/><Relationship Id="rId4013" Type="http://schemas.openxmlformats.org/officeDocument/2006/relationships/image" Target="../media/image6.png"/><Relationship Id="rId4014" Type="http://schemas.openxmlformats.org/officeDocument/2006/relationships/image" Target="../media/image7.pn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1" Type="http://schemas.openxmlformats.org/officeDocument/2006/relationships/image" Target="../media/image95.png"/><Relationship Id="rId505" Type="http://schemas.openxmlformats.org/officeDocument/2006/relationships/image" Target="../media/image30.png"/><Relationship Id="rId506" Type="http://schemas.openxmlformats.org/officeDocument/2006/relationships/image" Target="../media/image8.png"/><Relationship Id="rId507" Type="http://schemas.openxmlformats.org/officeDocument/2006/relationships/image" Target="../media/image88.pn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1" Type="http://schemas.openxmlformats.org/officeDocument/2006/relationships/image" Target="../media/image36.png"/><Relationship Id="rId603" Type="http://schemas.openxmlformats.org/officeDocument/2006/relationships/image" Target="../media/image37.png"/><Relationship Id="rId604" Type="http://schemas.openxmlformats.org/officeDocument/2006/relationships/image" Target="../media/image38.png"/><Relationship Id="rId605" Type="http://schemas.openxmlformats.org/officeDocument/2006/relationships/image" Target="../media/image39.png"/><Relationship Id="rId606" Type="http://schemas.openxmlformats.org/officeDocument/2006/relationships/image" Target="../media/image40.png"/><Relationship Id="rId607" Type="http://schemas.openxmlformats.org/officeDocument/2006/relationships/image" Target="../media/image41.png"/><Relationship Id="rId6014" Type="http://schemas.openxmlformats.org/officeDocument/2006/relationships/image" Target="../media/image9.png"/><Relationship Id="rId6015" Type="http://schemas.openxmlformats.org/officeDocument/2006/relationships/image" Target="../media/image10.png"/><Relationship Id="rId6016" Type="http://schemas.openxmlformats.org/officeDocument/2006/relationships/image" Target="../media/image11.pn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1" Type="http://schemas.openxmlformats.org/officeDocument/2006/relationships/image" Target="../media/image42.png"/><Relationship Id="rId703" Type="http://schemas.openxmlformats.org/officeDocument/2006/relationships/image" Target="../media/image12.png"/><Relationship Id="rId704" Type="http://schemas.openxmlformats.org/officeDocument/2006/relationships/image" Target="../media/image13.png"/><Relationship Id="rId705" Type="http://schemas.openxmlformats.org/officeDocument/2006/relationships/image" Target="../media/image14.png"/></Relationships>
</file>

<file path=ppt/slides/_rels/slide8.xml.rels><?xml version="1.0" encoding="UTF-8" standalone="yes"?><Relationships xmlns="http://schemas.openxmlformats.org/package/2006/relationships"><Relationship Id="rId1" Target="../slideLayouts/slideLayout1.xml" Type="http://schemas.openxmlformats.org/officeDocument/2006/relationships/slideLayout"/><Relationship Id="rId801" Type="http://schemas.openxmlformats.org/officeDocument/2006/relationships/image" Target="../media/image44.png"/><Relationship Id="rId803" Type="http://schemas.openxmlformats.org/officeDocument/2006/relationships/image" Target="../media/image45.png"/><Relationship Id="rId804" Type="http://schemas.openxmlformats.org/officeDocument/2006/relationships/image" Target="../media/image15.png"/><Relationship Id="rId805" Type="http://schemas.openxmlformats.org/officeDocument/2006/relationships/image" Target="../media/image46.png"/><Relationship Id="rId806" Type="http://schemas.openxmlformats.org/officeDocument/2006/relationships/image" Target="../media/image47.png"/><Relationship Id="rId807" Type="http://schemas.openxmlformats.org/officeDocument/2006/relationships/image" Target="../media/image16.png"/><Relationship Id="rId808" Type="http://schemas.openxmlformats.org/officeDocument/2006/relationships/image" Target="../media/image17.png"/></Relationships>
</file>

<file path=ppt/slides/_rels/slide9.xml.rels><?xml version="1.0" encoding="UTF-8" standalone="yes"?><Relationships xmlns="http://schemas.openxmlformats.org/package/2006/relationships"><Relationship Id="rId1" Target="../slideLayouts/slideLayout1.xml" Type="http://schemas.openxmlformats.org/officeDocument/2006/relationships/slideLayout"/><Relationship Id="rId901" Type="http://schemas.openxmlformats.org/officeDocument/2006/relationships/image" Target="../media/image48.png"/><Relationship Id="rId907" Type="http://schemas.openxmlformats.org/officeDocument/2006/relationships/image" Target="../media/image18.png"/><Relationship Id="rId908" Type="http://schemas.openxmlformats.org/officeDocument/2006/relationships/image" Target="../media/image19.png"/><Relationship Id="rId909" Type="http://schemas.openxmlformats.org/officeDocument/2006/relationships/image" Target="../media/image49.png"/><Relationship Id="rId9010" Type="http://schemas.openxmlformats.org/officeDocument/2006/relationships/image" Target="../media/image20.png"/><Relationship Id="rId901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101">
                </a:blip>
          <a:srcRect/>
          <a:stretch>
            <a:fillRect/>
          </a:stretch>
        </p:blipFill>
        <p:spPr>
          <a:xfrm rot="0" flipV="0" flipH="0">
            <a:off x="0" y="0"/>
            <a:ext cx="24384000" cy="13716000"/>
          </a:xfrm>
          <a:prstGeom prst="rect">
            <a:avLst/>
          </a:prstGeom>
        </p:spPr>
      </p:pic>
      <p:pic>
        <p:nvPicPr>
          <p:cNvPr id="102" name="image 102"/>
          <p:cNvPicPr>
            <a:picLocks noChangeAspect="1"/>
          </p:cNvPicPr>
          <p:nvPr/>
        </p:nvPicPr>
        <p:blipFill>
          <a:blip r:embed="rId102">
                </a:blip>
          <a:srcRect/>
          <a:stretch>
            <a:fillRect/>
          </a:stretch>
        </p:blipFill>
        <p:spPr>
          <a:xfrm rot="0" flipV="0" flipH="0">
            <a:off x="0" y="0"/>
            <a:ext cx="24384000" cy="13716000"/>
          </a:xfrm>
          <a:prstGeom prst="rect">
            <a:avLst/>
          </a:prstGeom>
        </p:spPr>
      </p:pic>
      <p:pic>
        <p:nvPicPr>
          <p:cNvPr id="103" name="image 103"/>
          <p:cNvPicPr>
            <a:picLocks noChangeAspect="1"/>
          </p:cNvPicPr>
          <p:nvPr/>
        </p:nvPicPr>
        <p:blipFill>
          <a:blip r:embed="rId103">
                </a:blip>
          <a:srcRect/>
          <a:stretch>
            <a:fillRect/>
          </a:stretch>
        </p:blipFill>
        <p:spPr>
          <a:xfrm rot="0" flipV="0" flipH="0">
            <a:off x="12268200" y="3086100"/>
            <a:ext cx="10579100" cy="7759700"/>
          </a:xfrm>
          <a:prstGeom prst="rect">
            <a:avLst/>
          </a:prstGeom>
        </p:spPr>
      </p:pic>
      <p:pic>
        <p:nvPicPr>
          <p:cNvPr id="104" name="image 104"/>
          <p:cNvPicPr>
            <a:picLocks noChangeAspect="1"/>
          </p:cNvPicPr>
          <p:nvPr/>
        </p:nvPicPr>
        <p:blipFill>
          <a:blip r:embed="rId104">
                </a:blip>
          <a:srcRect/>
          <a:stretch>
            <a:fillRect/>
          </a:stretch>
        </p:blipFill>
        <p:spPr>
          <a:xfrm rot="0" flipV="0" flipH="0">
            <a:off x="2184400" y="8686800"/>
            <a:ext cx="6515100" cy="1016000"/>
          </a:xfrm>
          <a:prstGeom prst="rect">
            <a:avLst/>
          </a:prstGeom>
        </p:spPr>
      </p:pic>
      <p:sp>
        <p:nvSpPr>
          <p:cNvPr id="105" name="Object 105"/>
          <p:cNvSpPr txBox="1"/>
          <p:nvPr/>
        </p:nvSpPr>
        <p:spPr>
          <a:xfrm>
            <a:off x="2444737" y="8826500"/>
            <a:ext cx="6769100" cy="584200"/>
          </a:xfrm>
          <a:prstGeom prst="rect">
            <a:avLst/>
          </a:prstGeom>
        </p:spPr>
        <p:txBody>
          <a:bodyPr vert="horz" anchor="t" rtlCol="0" anchorCtr="0">
            <a:noAutofit/>
          </a:bodyPr>
          <a:lstStyle/>
          <a:p>
            <a:pPr algn="l">
              <a:lnSpc>
                <a:spcPct val="100000"/>
              </a:lnSpc>
            </a:pPr>
            <a:r>
              <a:rPr sz="3800" i="0" b="0" dirty="0" smtClean="0" lang="zh-CN">
                <a:solidFill>
                  <a:srgbClr val="003A7C"/>
                </a:solidFill>
                <a:latin typeface="OPPOSans-B"/>
                <a:ea typeface="OPPOSans-B"/>
              </a:rPr>
              <a:t>Speaker: Gao Xiaoding</a:t>
            </a:r>
            <a:endParaRPr lang="zh-CN" altLang="en-US"/>
          </a:p>
        </p:txBody>
      </p:sp>
      <p:sp>
        <p:nvSpPr>
          <p:cNvPr id="106" name="Object 106"/>
          <p:cNvSpPr txBox="1"/>
          <p:nvPr/>
        </p:nvSpPr>
        <p:spPr>
          <a:xfrm>
            <a:off x="2082799" y="2303852"/>
            <a:ext cx="12560331" cy="3098800"/>
          </a:xfrm>
          <a:prstGeom prst="rect">
            <a:avLst/>
          </a:prstGeom>
        </p:spPr>
        <p:txBody>
          <a:bodyPr vert="horz" anchor="t" rtlCol="0" anchorCtr="0">
            <a:noAutofit/>
          </a:bodyPr>
          <a:lstStyle/>
          <a:p>
            <a:pPr algn="l">
              <a:lnSpc>
                <a:spcPct val="113333"/>
              </a:lnSpc>
            </a:pPr>
            <a:r>
              <a:rPr sz="9000" i="0" b="0" spc="360" dirty="0" smtClean="0" lang="zh-CN">
                <a:solidFill>
                  <a:srgbClr val="FFFFFF"/>
                </a:solidFill>
                <a:latin typeface="Anton-Regular"/>
                <a:ea typeface="Anton-Regular"/>
              </a:rPr>
              <a:t>FUND FIXED INVESTMENT </a:t>
            </a:r>
            <a:endParaRPr lang="zh-CN" altLang="en-US" sz="9000"/>
          </a:p>
          <a:p>
            <a:pPr algn="l">
              <a:lnSpc>
                <a:spcPct val="113333"/>
              </a:lnSpc>
            </a:pPr>
            <a:r>
              <a:rPr sz="9000" i="0" b="0" spc="360" dirty="0" smtClean="0" lang="zh-CN">
                <a:solidFill>
                  <a:srgbClr val="FFFFFF"/>
                </a:solidFill>
                <a:latin typeface="Anton-Regular"/>
                <a:ea typeface="Anton-Regular"/>
              </a:rPr>
              <a:t>BUSINESS TRAINING</a:t>
            </a:r>
            <a:endParaRPr lang="zh-CN" altLang="en-US"/>
          </a:p>
        </p:txBody>
      </p:sp>
      <p:sp>
        <p:nvSpPr>
          <p:cNvPr id="107" name="Object 107"/>
          <p:cNvSpPr txBox="1"/>
          <p:nvPr/>
        </p:nvSpPr>
        <p:spPr>
          <a:xfrm>
            <a:off x="2082799" y="5804987"/>
            <a:ext cx="12560338" cy="914400"/>
          </a:xfrm>
          <a:prstGeom prst="rect">
            <a:avLst/>
          </a:prstGeom>
        </p:spPr>
        <p:txBody>
          <a:bodyPr vert="horz" anchor="t" rtlCol="0" anchorCtr="0">
            <a:noAutofit/>
          </a:bodyPr>
          <a:lstStyle/>
          <a:p>
            <a:pPr algn="l">
              <a:lnSpc>
                <a:spcPct val="100000"/>
              </a:lnSpc>
            </a:pPr>
            <a:r>
              <a:rPr sz="6000" i="0" b="0" spc="1200" dirty="0" smtClean="0" lang="zh-CN">
                <a:solidFill>
                  <a:srgbClr val="FFFFFF"/>
                </a:solidFill>
                <a:latin typeface="OPPOSans-R"/>
                <a:ea typeface="OPPOSans-R"/>
              </a:rPr>
              <a:t>基金定投业务培训</a:t>
            </a:r>
            <a:endParaRPr lang="zh-CN" altLang="en-US"/>
          </a:p>
        </p:txBody>
      </p:sp>
      <p:sp>
        <p:nvSpPr>
          <p:cNvPr id="108" name="Object 108"/>
          <p:cNvSpPr txBox="1"/>
          <p:nvPr/>
        </p:nvSpPr>
        <p:spPr>
          <a:xfrm>
            <a:off x="2444737" y="10024362"/>
            <a:ext cx="6045225" cy="520700"/>
          </a:xfrm>
          <a:prstGeom prst="rect">
            <a:avLst/>
          </a:prstGeom>
        </p:spPr>
        <p:txBody>
          <a:bodyPr vert="horz" anchor="t" rtlCol="0" anchorCtr="0">
            <a:noAutofit/>
          </a:bodyPr>
          <a:lstStyle/>
          <a:p>
            <a:pPr algn="l">
              <a:lnSpc>
                <a:spcPct val="100000"/>
              </a:lnSpc>
            </a:pPr>
            <a:r>
              <a:rPr sz="3400" i="0" b="0" dirty="0" smtClean="0" lang="zh-CN">
                <a:solidFill>
                  <a:srgbClr val="FFFFFF"/>
                </a:solidFill>
                <a:latin typeface="OPPOSans-R"/>
                <a:ea typeface="OPPOSans-R"/>
              </a:rPr>
              <a:t>Time: 2020.6.30</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1001" name="image 1001"/>
          <p:cNvPicPr>
            <a:picLocks noChangeAspect="1"/>
          </p:cNvPicPr>
          <p:nvPr/>
        </p:nvPicPr>
        <p:blipFill>
          <a:blip r:embed="rId1001">
                </a:blip>
          <a:srcRect/>
          <a:stretch>
            <a:fillRect/>
          </a:stretch>
        </p:blipFill>
        <p:spPr>
          <a:xfrm rot="0" flipV="0" flipH="0">
            <a:off x="-12700" y="431800"/>
            <a:ext cx="5689600" cy="1219200"/>
          </a:xfrm>
          <a:prstGeom prst="rect">
            <a:avLst/>
          </a:prstGeom>
        </p:spPr>
      </p:pic>
      <p:sp>
        <p:nvSpPr>
          <p:cNvPr id="1002" name="Object 1002"/>
          <p:cNvSpPr txBox="1"/>
          <p:nvPr/>
        </p:nvSpPr>
        <p:spPr>
          <a:xfrm>
            <a:off x="745529" y="550911"/>
            <a:ext cx="5083771"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定投秘笈</a:t>
            </a:r>
            <a:endParaRPr lang="zh-CN" altLang="en-US"/>
          </a:p>
        </p:txBody>
      </p:sp>
      <p:pic>
        <p:nvPicPr>
          <p:cNvPr id="1003" name="image 1003"/>
          <p:cNvPicPr>
            <a:picLocks noChangeAspect="1"/>
          </p:cNvPicPr>
          <p:nvPr/>
        </p:nvPicPr>
        <p:blipFill>
          <a:blip r:embed="rId1003">
                </a:blip>
          <a:srcRect/>
          <a:stretch>
            <a:fillRect/>
          </a:stretch>
        </p:blipFill>
        <p:spPr>
          <a:xfrm rot="0" flipV="0" flipH="0">
            <a:off x="2667000" y="4965700"/>
            <a:ext cx="4800600" cy="4813300"/>
          </a:xfrm>
          <a:prstGeom prst="rect">
            <a:avLst/>
          </a:prstGeom>
        </p:spPr>
      </p:pic>
      <p:sp>
        <p:nvSpPr>
          <p:cNvPr id="1004" name="Object 1004"/>
          <p:cNvSpPr txBox="1"/>
          <p:nvPr/>
        </p:nvSpPr>
        <p:spPr>
          <a:xfrm>
            <a:off x="2667006" y="5861050"/>
            <a:ext cx="4800586" cy="2870200"/>
          </a:xfrm>
          <a:prstGeom prst="rect">
            <a:avLst/>
          </a:prstGeom>
        </p:spPr>
        <p:txBody>
          <a:bodyPr vert="horz" anchor="t" rtlCol="0" anchorCtr="0">
            <a:noAutofit/>
          </a:bodyPr>
          <a:lstStyle/>
          <a:p>
            <a:pPr algn="ctr">
              <a:lnSpc>
                <a:spcPct val="99166"/>
              </a:lnSpc>
            </a:pPr>
            <a:r>
              <a:rPr sz="9500" i="0" b="1" dirty="0" smtClean="0" lang="zh-CN">
                <a:solidFill>
                  <a:srgbClr val="FFFFFF"/>
                </a:solidFill>
                <a:latin typeface="OPPOSans-B"/>
                <a:ea typeface="OPPOSans-B"/>
              </a:rPr>
              <a:t>定投</a:t>
            </a:r>
            <a:endParaRPr lang="zh-CN" altLang="en-US" sz="9500"/>
          </a:p>
          <a:p>
            <a:pPr algn="ctr">
              <a:lnSpc>
                <a:spcPct val="99166"/>
              </a:lnSpc>
            </a:pPr>
            <a:r>
              <a:rPr sz="9500" i="0" b="1" dirty="0" smtClean="0" lang="zh-CN">
                <a:solidFill>
                  <a:srgbClr val="FFFFFF"/>
                </a:solidFill>
                <a:latin typeface="OPPOSans-B"/>
                <a:ea typeface="OPPOSans-B"/>
              </a:rPr>
              <a:t>秘笈</a:t>
            </a:r>
            <a:endParaRPr lang="zh-CN" altLang="en-US"/>
          </a:p>
        </p:txBody>
      </p:sp>
      <p:pic>
        <p:nvPicPr>
          <p:cNvPr id="1005" name="image 1005"/>
          <p:cNvPicPr>
            <a:picLocks noChangeAspect="1"/>
          </p:cNvPicPr>
          <p:nvPr/>
        </p:nvPicPr>
        <p:blipFill>
          <a:blip r:embed="rId1005">
                </a:blip>
          <a:srcRect/>
          <a:stretch>
            <a:fillRect/>
          </a:stretch>
        </p:blipFill>
        <p:spPr>
          <a:xfrm rot="0" flipV="0" flipH="0">
            <a:off x="9575800" y="2730500"/>
            <a:ext cx="1181100" cy="1181100"/>
          </a:xfrm>
          <a:prstGeom prst="rect">
            <a:avLst/>
          </a:prstGeom>
        </p:spPr>
      </p:pic>
      <p:sp>
        <p:nvSpPr>
          <p:cNvPr id="1006" name="Object 1006"/>
          <p:cNvSpPr txBox="1"/>
          <p:nvPr/>
        </p:nvSpPr>
        <p:spPr>
          <a:xfrm>
            <a:off x="11045229" y="2784630"/>
            <a:ext cx="10849571"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定投越早越好</a:t>
            </a:r>
            <a:endParaRPr lang="zh-CN" altLang="en-US"/>
          </a:p>
        </p:txBody>
      </p:sp>
      <p:pic>
        <p:nvPicPr>
          <p:cNvPr id="1007" name="image 1007"/>
          <p:cNvPicPr>
            <a:picLocks noChangeAspect="1"/>
          </p:cNvPicPr>
          <p:nvPr/>
        </p:nvPicPr>
        <p:blipFill>
          <a:blip r:embed="rId1007">
                </a:blip>
          <a:srcRect/>
          <a:stretch>
            <a:fillRect/>
          </a:stretch>
        </p:blipFill>
        <p:spPr>
          <a:xfrm rot="0" flipV="0" flipH="0">
            <a:off x="11137900" y="3721100"/>
            <a:ext cx="10604500" cy="76200"/>
          </a:xfrm>
          <a:prstGeom prst="rect">
            <a:avLst/>
          </a:prstGeom>
        </p:spPr>
      </p:pic>
      <p:sp>
        <p:nvSpPr>
          <p:cNvPr id="1008" name="Object 1008"/>
          <p:cNvSpPr txBox="1"/>
          <p:nvPr/>
        </p:nvSpPr>
        <p:spPr>
          <a:xfrm>
            <a:off x="9575800" y="2971800"/>
            <a:ext cx="1181100" cy="546100"/>
          </a:xfrm>
          <a:prstGeom prst="rect">
            <a:avLst/>
          </a:prstGeom>
        </p:spPr>
        <p:txBody>
          <a:bodyPr vert="horz" anchor="t" rtlCol="0" anchorCtr="0">
            <a:noAutofit/>
          </a:bodyPr>
          <a:lstStyle/>
          <a:p>
            <a:pPr algn="ctr">
              <a:lnSpc>
                <a:spcPct val="100000"/>
              </a:lnSpc>
            </a:pPr>
            <a:r>
              <a:rPr sz="3600" i="0" b="0" spc="144" dirty="0" smtClean="0" lang="zh-CN">
                <a:solidFill>
                  <a:srgbClr val="FFFFFF"/>
                </a:solidFill>
                <a:latin typeface="Anton-Regular"/>
                <a:ea typeface="Anton-Regular"/>
              </a:rPr>
              <a:t>01</a:t>
            </a:r>
            <a:endParaRPr lang="zh-CN" altLang="en-US"/>
          </a:p>
        </p:txBody>
      </p:sp>
      <p:pic>
        <p:nvPicPr>
          <p:cNvPr id="1009" name="image 1009"/>
          <p:cNvPicPr>
            <a:picLocks noChangeAspect="1"/>
          </p:cNvPicPr>
          <p:nvPr/>
        </p:nvPicPr>
        <p:blipFill>
          <a:blip r:embed="rId1009">
                </a:blip>
          <a:srcRect/>
          <a:stretch>
            <a:fillRect/>
          </a:stretch>
        </p:blipFill>
        <p:spPr>
          <a:xfrm rot="0" flipV="0" flipH="0">
            <a:off x="10782300" y="4686300"/>
            <a:ext cx="1206500" cy="1193800"/>
          </a:xfrm>
          <a:prstGeom prst="rect">
            <a:avLst/>
          </a:prstGeom>
        </p:spPr>
      </p:pic>
      <p:sp>
        <p:nvSpPr>
          <p:cNvPr id="10010" name="Object 10010"/>
          <p:cNvSpPr txBox="1"/>
          <p:nvPr/>
        </p:nvSpPr>
        <p:spPr>
          <a:xfrm>
            <a:off x="12264429" y="4745391"/>
            <a:ext cx="9630371"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定投越久越好</a:t>
            </a:r>
            <a:endParaRPr lang="zh-CN" altLang="en-US"/>
          </a:p>
        </p:txBody>
      </p:sp>
      <p:pic>
        <p:nvPicPr>
          <p:cNvPr id="10011" name="image 10011"/>
          <p:cNvPicPr>
            <a:picLocks noChangeAspect="1"/>
          </p:cNvPicPr>
          <p:nvPr/>
        </p:nvPicPr>
        <p:blipFill>
          <a:blip r:embed="rId10011">
                </a:blip>
          <a:srcRect/>
          <a:stretch>
            <a:fillRect/>
          </a:stretch>
        </p:blipFill>
        <p:spPr>
          <a:xfrm rot="0" flipV="0" flipH="0">
            <a:off x="12496800" y="5702300"/>
            <a:ext cx="9271000" cy="63500"/>
          </a:xfrm>
          <a:prstGeom prst="rect">
            <a:avLst/>
          </a:prstGeom>
        </p:spPr>
      </p:pic>
      <p:sp>
        <p:nvSpPr>
          <p:cNvPr id="10012" name="Object 10012"/>
          <p:cNvSpPr txBox="1"/>
          <p:nvPr/>
        </p:nvSpPr>
        <p:spPr>
          <a:xfrm>
            <a:off x="10846107" y="4933950"/>
            <a:ext cx="1078885" cy="546100"/>
          </a:xfrm>
          <a:prstGeom prst="rect">
            <a:avLst/>
          </a:prstGeom>
        </p:spPr>
        <p:txBody>
          <a:bodyPr vert="horz" anchor="t" rtlCol="0" anchorCtr="0">
            <a:noAutofit/>
          </a:bodyPr>
          <a:lstStyle/>
          <a:p>
            <a:pPr algn="ctr">
              <a:lnSpc>
                <a:spcPct val="100000"/>
              </a:lnSpc>
            </a:pPr>
            <a:r>
              <a:rPr sz="3600" i="0" b="0" spc="144" dirty="0" smtClean="0" lang="zh-CN">
                <a:solidFill>
                  <a:srgbClr val="FFFFFF"/>
                </a:solidFill>
                <a:latin typeface="Anton-Regular"/>
                <a:ea typeface="Anton-Regular"/>
              </a:rPr>
              <a:t>02</a:t>
            </a:r>
            <a:endParaRPr lang="zh-CN" altLang="en-US"/>
          </a:p>
        </p:txBody>
      </p:sp>
      <p:pic>
        <p:nvPicPr>
          <p:cNvPr id="10013" name="image 10013"/>
          <p:cNvPicPr>
            <a:picLocks noChangeAspect="1"/>
          </p:cNvPicPr>
          <p:nvPr/>
        </p:nvPicPr>
        <p:blipFill>
          <a:blip r:embed="rId10013">
                </a:blip>
          <a:srcRect/>
          <a:stretch>
            <a:fillRect/>
          </a:stretch>
        </p:blipFill>
        <p:spPr>
          <a:xfrm rot="0" flipV="0" flipH="0">
            <a:off x="9575803" y="6794500"/>
            <a:ext cx="1181100" cy="1193800"/>
          </a:xfrm>
          <a:prstGeom prst="rect">
            <a:avLst/>
          </a:prstGeom>
        </p:spPr>
      </p:pic>
      <p:sp>
        <p:nvSpPr>
          <p:cNvPr id="10014" name="Object 10014"/>
          <p:cNvSpPr txBox="1"/>
          <p:nvPr/>
        </p:nvSpPr>
        <p:spPr>
          <a:xfrm>
            <a:off x="11023203" y="6844463"/>
            <a:ext cx="10871593"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市场越跌越投</a:t>
            </a:r>
            <a:endParaRPr lang="zh-CN" altLang="en-US"/>
          </a:p>
        </p:txBody>
      </p:sp>
      <p:pic>
        <p:nvPicPr>
          <p:cNvPr id="10015" name="image 10015"/>
          <p:cNvPicPr>
            <a:picLocks noChangeAspect="1"/>
          </p:cNvPicPr>
          <p:nvPr/>
        </p:nvPicPr>
        <p:blipFill>
          <a:blip r:embed="rId10015">
                </a:blip>
          <a:srcRect/>
          <a:stretch>
            <a:fillRect/>
          </a:stretch>
        </p:blipFill>
        <p:spPr>
          <a:xfrm rot="0" flipV="0" flipH="0">
            <a:off x="11137900" y="7785100"/>
            <a:ext cx="10604500" cy="63500"/>
          </a:xfrm>
          <a:prstGeom prst="rect">
            <a:avLst/>
          </a:prstGeom>
        </p:spPr>
      </p:pic>
      <p:sp>
        <p:nvSpPr>
          <p:cNvPr id="10016" name="Object 10016"/>
          <p:cNvSpPr txBox="1"/>
          <p:nvPr/>
        </p:nvSpPr>
        <p:spPr>
          <a:xfrm>
            <a:off x="9582153" y="7042150"/>
            <a:ext cx="1168400" cy="546100"/>
          </a:xfrm>
          <a:prstGeom prst="rect">
            <a:avLst/>
          </a:prstGeom>
        </p:spPr>
        <p:txBody>
          <a:bodyPr vert="horz" anchor="t" rtlCol="0" anchorCtr="0">
            <a:noAutofit/>
          </a:bodyPr>
          <a:lstStyle/>
          <a:p>
            <a:pPr algn="ctr">
              <a:lnSpc>
                <a:spcPct val="100000"/>
              </a:lnSpc>
            </a:pPr>
            <a:r>
              <a:rPr sz="3600" i="0" b="0" spc="144" dirty="0" smtClean="0" lang="zh-CN">
                <a:solidFill>
                  <a:srgbClr val="FFFFFF"/>
                </a:solidFill>
                <a:latin typeface="Anton-Regular"/>
                <a:ea typeface="Anton-Regular"/>
              </a:rPr>
              <a:t>03</a:t>
            </a:r>
            <a:endParaRPr lang="zh-CN" altLang="en-US"/>
          </a:p>
        </p:txBody>
      </p:sp>
      <p:pic>
        <p:nvPicPr>
          <p:cNvPr id="10017" name="image 10017"/>
          <p:cNvPicPr>
            <a:picLocks noChangeAspect="1"/>
          </p:cNvPicPr>
          <p:nvPr/>
        </p:nvPicPr>
        <p:blipFill>
          <a:blip r:embed="rId10017">
                </a:blip>
          <a:srcRect/>
          <a:stretch>
            <a:fillRect/>
          </a:stretch>
        </p:blipFill>
        <p:spPr>
          <a:xfrm rot="0" flipV="0" flipH="0">
            <a:off x="9575800" y="10845800"/>
            <a:ext cx="1181100" cy="1206500"/>
          </a:xfrm>
          <a:prstGeom prst="rect">
            <a:avLst/>
          </a:prstGeom>
        </p:spPr>
      </p:pic>
      <p:sp>
        <p:nvSpPr>
          <p:cNvPr id="10018" name="Object 10018"/>
          <p:cNvSpPr txBox="1"/>
          <p:nvPr/>
        </p:nvSpPr>
        <p:spPr>
          <a:xfrm>
            <a:off x="11030743" y="10907074"/>
            <a:ext cx="10864049"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只止盈不止损</a:t>
            </a:r>
            <a:endParaRPr lang="zh-CN" altLang="en-US"/>
          </a:p>
        </p:txBody>
      </p:sp>
      <p:pic>
        <p:nvPicPr>
          <p:cNvPr id="10019" name="image 10019"/>
          <p:cNvPicPr>
            <a:picLocks noChangeAspect="1"/>
          </p:cNvPicPr>
          <p:nvPr/>
        </p:nvPicPr>
        <p:blipFill>
          <a:blip r:embed="rId10019">
                </a:blip>
          <a:srcRect/>
          <a:stretch>
            <a:fillRect/>
          </a:stretch>
        </p:blipFill>
        <p:spPr>
          <a:xfrm rot="0" flipV="0" flipH="0">
            <a:off x="11137900" y="11861800"/>
            <a:ext cx="10604500" cy="50800"/>
          </a:xfrm>
          <a:prstGeom prst="rect">
            <a:avLst/>
          </a:prstGeom>
        </p:spPr>
      </p:pic>
      <p:sp>
        <p:nvSpPr>
          <p:cNvPr id="10020" name="Object 10020"/>
          <p:cNvSpPr txBox="1"/>
          <p:nvPr/>
        </p:nvSpPr>
        <p:spPr>
          <a:xfrm>
            <a:off x="9575800" y="11099800"/>
            <a:ext cx="1181100" cy="546100"/>
          </a:xfrm>
          <a:prstGeom prst="rect">
            <a:avLst/>
          </a:prstGeom>
        </p:spPr>
        <p:txBody>
          <a:bodyPr vert="horz" anchor="t" rtlCol="0" anchorCtr="0">
            <a:noAutofit/>
          </a:bodyPr>
          <a:lstStyle/>
          <a:p>
            <a:pPr algn="ctr">
              <a:lnSpc>
                <a:spcPct val="100000"/>
              </a:lnSpc>
            </a:pPr>
            <a:r>
              <a:rPr sz="3600" i="0" b="0" spc="144" dirty="0" smtClean="0" lang="zh-CN">
                <a:solidFill>
                  <a:srgbClr val="FFFFFF"/>
                </a:solidFill>
                <a:latin typeface="Anton-Regular"/>
                <a:ea typeface="Anton-Regular"/>
              </a:rPr>
              <a:t>05</a:t>
            </a:r>
            <a:endParaRPr lang="zh-CN" altLang="en-US"/>
          </a:p>
        </p:txBody>
      </p:sp>
      <p:pic>
        <p:nvPicPr>
          <p:cNvPr id="10021" name="image 10021"/>
          <p:cNvPicPr>
            <a:picLocks noChangeAspect="1"/>
          </p:cNvPicPr>
          <p:nvPr/>
        </p:nvPicPr>
        <p:blipFill>
          <a:blip r:embed="rId10021">
                </a:blip>
          <a:srcRect/>
          <a:stretch>
            <a:fillRect/>
          </a:stretch>
        </p:blipFill>
        <p:spPr>
          <a:xfrm rot="0" flipV="0" flipH="0">
            <a:off x="10782300" y="8763000"/>
            <a:ext cx="1206500" cy="1181100"/>
          </a:xfrm>
          <a:prstGeom prst="rect">
            <a:avLst/>
          </a:prstGeom>
        </p:spPr>
      </p:pic>
      <p:sp>
        <p:nvSpPr>
          <p:cNvPr id="10022" name="Object 10022"/>
          <p:cNvSpPr txBox="1"/>
          <p:nvPr/>
        </p:nvSpPr>
        <p:spPr>
          <a:xfrm>
            <a:off x="12263834" y="8815344"/>
            <a:ext cx="9656356"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分红越发越投</a:t>
            </a:r>
            <a:endParaRPr lang="zh-CN" altLang="en-US"/>
          </a:p>
        </p:txBody>
      </p:sp>
      <p:pic>
        <p:nvPicPr>
          <p:cNvPr id="10023" name="image 10023"/>
          <p:cNvPicPr>
            <a:picLocks noChangeAspect="1"/>
          </p:cNvPicPr>
          <p:nvPr/>
        </p:nvPicPr>
        <p:blipFill>
          <a:blip r:embed="rId10023">
                </a:blip>
          <a:srcRect/>
          <a:stretch>
            <a:fillRect/>
          </a:stretch>
        </p:blipFill>
        <p:spPr>
          <a:xfrm rot="0" flipV="0" flipH="0">
            <a:off x="12496800" y="9753600"/>
            <a:ext cx="9271000" cy="76200"/>
          </a:xfrm>
          <a:prstGeom prst="rect">
            <a:avLst/>
          </a:prstGeom>
        </p:spPr>
      </p:pic>
      <p:sp>
        <p:nvSpPr>
          <p:cNvPr id="10024" name="Object 10024"/>
          <p:cNvSpPr txBox="1"/>
          <p:nvPr/>
        </p:nvSpPr>
        <p:spPr>
          <a:xfrm>
            <a:off x="10814202" y="9004300"/>
            <a:ext cx="1142695" cy="546100"/>
          </a:xfrm>
          <a:prstGeom prst="rect">
            <a:avLst/>
          </a:prstGeom>
        </p:spPr>
        <p:txBody>
          <a:bodyPr vert="horz" anchor="t" rtlCol="0" anchorCtr="0">
            <a:noAutofit/>
          </a:bodyPr>
          <a:lstStyle/>
          <a:p>
            <a:pPr algn="ctr">
              <a:lnSpc>
                <a:spcPct val="100000"/>
              </a:lnSpc>
            </a:pPr>
            <a:r>
              <a:rPr sz="3600" i="0" b="0" spc="144" dirty="0" smtClean="0" lang="zh-CN">
                <a:solidFill>
                  <a:srgbClr val="FFFFFF"/>
                </a:solidFill>
                <a:latin typeface="Anton-Regular"/>
                <a:ea typeface="Anton-Regular"/>
              </a:rPr>
              <a:t>04</a:t>
            </a:r>
            <a:endParaRPr lang="zh-CN" altLang="en-US"/>
          </a:p>
        </p:txBody>
      </p:sp>
      <p:pic>
        <p:nvPicPr>
          <p:cNvPr id="10025" name="image 10025"/>
          <p:cNvPicPr>
            <a:picLocks noChangeAspect="1"/>
          </p:cNvPicPr>
          <p:nvPr/>
        </p:nvPicPr>
        <p:blipFill>
          <a:blip r:embed="rId10025">
                </a:blip>
          <a:srcRect/>
          <a:stretch>
            <a:fillRect/>
          </a:stretch>
        </p:blipFill>
        <p:spPr>
          <a:xfrm rot="0" flipV="0" flipH="0">
            <a:off x="7531100" y="7340600"/>
            <a:ext cx="1993900" cy="6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1101" name="image 1101"/>
          <p:cNvPicPr>
            <a:picLocks noChangeAspect="1"/>
          </p:cNvPicPr>
          <p:nvPr/>
        </p:nvPicPr>
        <p:blipFill>
          <a:blip r:embed="rId1101">
                </a:blip>
          <a:srcRect/>
          <a:stretch>
            <a:fillRect/>
          </a:stretch>
        </p:blipFill>
        <p:spPr>
          <a:xfrm rot="0" flipV="0" flipH="0">
            <a:off x="-12700" y="419100"/>
            <a:ext cx="5689600" cy="1244600"/>
          </a:xfrm>
          <a:prstGeom prst="rect">
            <a:avLst/>
          </a:prstGeom>
        </p:spPr>
      </p:pic>
      <p:sp>
        <p:nvSpPr>
          <p:cNvPr id="1102" name="Object 1102"/>
          <p:cNvSpPr txBox="1"/>
          <p:nvPr/>
        </p:nvSpPr>
        <p:spPr>
          <a:xfrm>
            <a:off x="745529" y="539600"/>
            <a:ext cx="5083771"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定投收益</a:t>
            </a:r>
            <a:endParaRPr lang="zh-CN" altLang="en-US"/>
          </a:p>
        </p:txBody>
      </p:sp>
      <p:sp>
        <p:nvSpPr>
          <p:cNvPr id="1103" name="Object 1103"/>
          <p:cNvSpPr txBox="1"/>
          <p:nvPr/>
        </p:nvSpPr>
        <p:spPr>
          <a:xfrm>
            <a:off x="5905484" y="9232719"/>
            <a:ext cx="1511331" cy="546100"/>
          </a:xfrm>
          <a:prstGeom prst="rect">
            <a:avLst/>
          </a:prstGeom>
        </p:spPr>
        <p:txBody>
          <a:bodyPr vert="horz" anchor="t" rtlCol="0" anchorCtr="0">
            <a:noAutofit/>
          </a:bodyPr>
          <a:lstStyle/>
          <a:p>
            <a:pPr algn="ctr">
              <a:lnSpc>
                <a:spcPct val="100000"/>
              </a:lnSpc>
            </a:pPr>
            <a:r>
              <a:rPr sz="3600" i="0" b="0" dirty="0" smtClean="0" lang="zh-CN">
                <a:solidFill>
                  <a:srgbClr val="003A7C"/>
                </a:solidFill>
                <a:latin typeface="OPPOSans-R"/>
                <a:ea typeface="OPPOSans-R"/>
              </a:rPr>
              <a:t>1年</a:t>
            </a:r>
            <a:endParaRPr lang="zh-CN" altLang="en-US"/>
          </a:p>
        </p:txBody>
      </p:sp>
      <p:sp>
        <p:nvSpPr>
          <p:cNvPr id="1104" name="Object 1104"/>
          <p:cNvSpPr txBox="1"/>
          <p:nvPr/>
        </p:nvSpPr>
        <p:spPr>
          <a:xfrm>
            <a:off x="8359753" y="9232719"/>
            <a:ext cx="1775478" cy="546100"/>
          </a:xfrm>
          <a:prstGeom prst="rect">
            <a:avLst/>
          </a:prstGeom>
        </p:spPr>
        <p:txBody>
          <a:bodyPr vert="horz" anchor="t" rtlCol="0" anchorCtr="0">
            <a:noAutofit/>
          </a:bodyPr>
          <a:lstStyle/>
          <a:p>
            <a:pPr algn="ctr">
              <a:lnSpc>
                <a:spcPct val="100000"/>
              </a:lnSpc>
            </a:pPr>
            <a:r>
              <a:rPr sz="3600" i="0" b="0" dirty="0" smtClean="0" lang="zh-CN">
                <a:solidFill>
                  <a:srgbClr val="003A7C"/>
                </a:solidFill>
                <a:latin typeface="OPPOSans-R"/>
                <a:ea typeface="OPPOSans-R"/>
              </a:rPr>
              <a:t>1~3年</a:t>
            </a:r>
            <a:endParaRPr lang="zh-CN" altLang="en-US"/>
          </a:p>
        </p:txBody>
      </p:sp>
      <p:sp>
        <p:nvSpPr>
          <p:cNvPr id="1105" name="Object 1105"/>
          <p:cNvSpPr txBox="1"/>
          <p:nvPr/>
        </p:nvSpPr>
        <p:spPr>
          <a:xfrm>
            <a:off x="11016268" y="9232719"/>
            <a:ext cx="1784365" cy="546100"/>
          </a:xfrm>
          <a:prstGeom prst="rect">
            <a:avLst/>
          </a:prstGeom>
        </p:spPr>
        <p:txBody>
          <a:bodyPr vert="horz" anchor="t" rtlCol="0" anchorCtr="0">
            <a:noAutofit/>
          </a:bodyPr>
          <a:lstStyle/>
          <a:p>
            <a:pPr algn="ctr">
              <a:lnSpc>
                <a:spcPct val="100000"/>
              </a:lnSpc>
            </a:pPr>
            <a:r>
              <a:rPr sz="3600" i="0" b="0" dirty="0" smtClean="0" lang="zh-CN">
                <a:solidFill>
                  <a:srgbClr val="003A7C"/>
                </a:solidFill>
                <a:latin typeface="OPPOSans-R"/>
                <a:ea typeface="OPPOSans-R"/>
              </a:rPr>
              <a:t>3~5年</a:t>
            </a:r>
            <a:endParaRPr lang="zh-CN" altLang="en-US"/>
          </a:p>
        </p:txBody>
      </p:sp>
      <p:sp>
        <p:nvSpPr>
          <p:cNvPr id="1106" name="Object 1106"/>
          <p:cNvSpPr txBox="1"/>
          <p:nvPr/>
        </p:nvSpPr>
        <p:spPr>
          <a:xfrm>
            <a:off x="13550900" y="9232719"/>
            <a:ext cx="1784365" cy="546100"/>
          </a:xfrm>
          <a:prstGeom prst="rect">
            <a:avLst/>
          </a:prstGeom>
        </p:spPr>
        <p:txBody>
          <a:bodyPr vert="horz" anchor="t" rtlCol="0" anchorCtr="0">
            <a:noAutofit/>
          </a:bodyPr>
          <a:lstStyle/>
          <a:p>
            <a:pPr algn="ctr">
              <a:lnSpc>
                <a:spcPct val="100000"/>
              </a:lnSpc>
            </a:pPr>
            <a:r>
              <a:rPr sz="3600" i="0" b="0" dirty="0" smtClean="0" lang="zh-CN">
                <a:solidFill>
                  <a:srgbClr val="003A7C"/>
                </a:solidFill>
                <a:latin typeface="OPPOSans-R"/>
                <a:ea typeface="OPPOSans-R"/>
              </a:rPr>
              <a:t>5~7年</a:t>
            </a:r>
            <a:endParaRPr lang="zh-CN" altLang="en-US"/>
          </a:p>
        </p:txBody>
      </p:sp>
      <p:sp>
        <p:nvSpPr>
          <p:cNvPr id="1107" name="Object 1107"/>
          <p:cNvSpPr txBox="1"/>
          <p:nvPr/>
        </p:nvSpPr>
        <p:spPr>
          <a:xfrm>
            <a:off x="16192500" y="9232719"/>
            <a:ext cx="1904385" cy="546100"/>
          </a:xfrm>
          <a:prstGeom prst="rect">
            <a:avLst/>
          </a:prstGeom>
        </p:spPr>
        <p:txBody>
          <a:bodyPr vert="horz" anchor="t" rtlCol="0" anchorCtr="0">
            <a:noAutofit/>
          </a:bodyPr>
          <a:lstStyle/>
          <a:p>
            <a:pPr algn="ctr">
              <a:lnSpc>
                <a:spcPct val="100000"/>
              </a:lnSpc>
            </a:pPr>
            <a:r>
              <a:rPr sz="3600" i="0" b="0" dirty="0" smtClean="0" lang="zh-CN">
                <a:solidFill>
                  <a:srgbClr val="003A7C"/>
                </a:solidFill>
                <a:latin typeface="OPPOSans-R"/>
                <a:ea typeface="OPPOSans-R"/>
              </a:rPr>
              <a:t>7~9年</a:t>
            </a:r>
            <a:endParaRPr lang="zh-CN" altLang="en-US"/>
          </a:p>
        </p:txBody>
      </p:sp>
      <p:pic>
        <p:nvPicPr>
          <p:cNvPr id="1108" name="image 1108"/>
          <p:cNvPicPr>
            <a:picLocks noChangeAspect="1"/>
          </p:cNvPicPr>
          <p:nvPr/>
        </p:nvPicPr>
        <p:blipFill>
          <a:blip r:embed="rId1108">
                </a:blip>
          <a:srcRect/>
          <a:stretch>
            <a:fillRect/>
          </a:stretch>
        </p:blipFill>
        <p:spPr>
          <a:xfrm rot="0" flipV="0" flipH="0">
            <a:off x="4533900" y="7137400"/>
            <a:ext cx="4051300" cy="1638300"/>
          </a:xfrm>
          <a:prstGeom prst="rect">
            <a:avLst/>
          </a:prstGeom>
        </p:spPr>
      </p:pic>
      <p:pic>
        <p:nvPicPr>
          <p:cNvPr id="1109" name="image 1109"/>
          <p:cNvPicPr>
            <a:picLocks noChangeAspect="1"/>
          </p:cNvPicPr>
          <p:nvPr/>
        </p:nvPicPr>
        <p:blipFill>
          <a:blip r:embed="rId1109">
                </a:blip>
          <a:srcRect/>
          <a:stretch>
            <a:fillRect/>
          </a:stretch>
        </p:blipFill>
        <p:spPr>
          <a:xfrm rot="0" flipV="0" flipH="0">
            <a:off x="6070600" y="5829300"/>
            <a:ext cx="1181100" cy="1206500"/>
          </a:xfrm>
          <a:prstGeom prst="rect">
            <a:avLst/>
          </a:prstGeom>
        </p:spPr>
      </p:pic>
      <p:sp>
        <p:nvSpPr>
          <p:cNvPr id="11010" name="Object 11010"/>
          <p:cNvSpPr txBox="1"/>
          <p:nvPr/>
        </p:nvSpPr>
        <p:spPr>
          <a:xfrm>
            <a:off x="6070600" y="6159500"/>
            <a:ext cx="1181100" cy="457200"/>
          </a:xfrm>
          <a:prstGeom prst="rect">
            <a:avLst/>
          </a:prstGeom>
        </p:spPr>
        <p:txBody>
          <a:bodyPr vert="horz" anchor="t" rtlCol="0" anchorCtr="0">
            <a:noAutofit/>
          </a:bodyPr>
          <a:lstStyle/>
          <a:p>
            <a:pPr algn="ctr">
              <a:lnSpc>
                <a:spcPct val="100000"/>
              </a:lnSpc>
            </a:pPr>
            <a:r>
              <a:rPr sz="3000" i="0" b="0" spc="120" dirty="0" smtClean="0" lang="zh-CN">
                <a:solidFill>
                  <a:srgbClr val="FFFFFF"/>
                </a:solidFill>
                <a:latin typeface="Anton-Regular"/>
                <a:ea typeface="Anton-Regular"/>
              </a:rPr>
              <a:t>20%</a:t>
            </a:r>
            <a:endParaRPr lang="zh-CN" altLang="en-US"/>
          </a:p>
        </p:txBody>
      </p:sp>
      <p:pic>
        <p:nvPicPr>
          <p:cNvPr id="11011" name="image 11011"/>
          <p:cNvPicPr>
            <a:picLocks noChangeAspect="1"/>
          </p:cNvPicPr>
          <p:nvPr/>
        </p:nvPicPr>
        <p:blipFill>
          <a:blip r:embed="rId11011">
                </a:blip>
          <a:srcRect/>
          <a:stretch>
            <a:fillRect/>
          </a:stretch>
        </p:blipFill>
        <p:spPr>
          <a:xfrm rot="0" flipV="0" flipH="0">
            <a:off x="6908800" y="6591300"/>
            <a:ext cx="4051300" cy="2184400"/>
          </a:xfrm>
          <a:prstGeom prst="rect">
            <a:avLst/>
          </a:prstGeom>
        </p:spPr>
      </p:pic>
      <p:pic>
        <p:nvPicPr>
          <p:cNvPr id="11012" name="image 11012"/>
          <p:cNvPicPr>
            <a:picLocks noChangeAspect="1"/>
          </p:cNvPicPr>
          <p:nvPr/>
        </p:nvPicPr>
        <p:blipFill>
          <a:blip r:embed="rId11012">
                </a:blip>
          <a:srcRect/>
          <a:stretch>
            <a:fillRect/>
          </a:stretch>
        </p:blipFill>
        <p:spPr>
          <a:xfrm rot="0" flipV="0" flipH="0">
            <a:off x="8470900" y="5245100"/>
            <a:ext cx="1206500" cy="1206500"/>
          </a:xfrm>
          <a:prstGeom prst="rect">
            <a:avLst/>
          </a:prstGeom>
        </p:spPr>
      </p:pic>
      <p:sp>
        <p:nvSpPr>
          <p:cNvPr id="11013" name="Object 11013"/>
          <p:cNvSpPr txBox="1"/>
          <p:nvPr/>
        </p:nvSpPr>
        <p:spPr>
          <a:xfrm>
            <a:off x="8470900" y="5543550"/>
            <a:ext cx="1206500" cy="457200"/>
          </a:xfrm>
          <a:prstGeom prst="rect">
            <a:avLst/>
          </a:prstGeom>
        </p:spPr>
        <p:txBody>
          <a:bodyPr vert="horz" anchor="t" rtlCol="0" anchorCtr="0">
            <a:noAutofit/>
          </a:bodyPr>
          <a:lstStyle/>
          <a:p>
            <a:pPr algn="ctr">
              <a:lnSpc>
                <a:spcPct val="100000"/>
              </a:lnSpc>
            </a:pPr>
            <a:r>
              <a:rPr sz="3000" i="0" b="0" spc="120" dirty="0" smtClean="0" lang="zh-CN">
                <a:solidFill>
                  <a:srgbClr val="FFFFFF"/>
                </a:solidFill>
                <a:latin typeface="Anton-Regular"/>
                <a:ea typeface="Anton-Regular"/>
              </a:rPr>
              <a:t>25%</a:t>
            </a:r>
            <a:endParaRPr lang="zh-CN" altLang="en-US"/>
          </a:p>
        </p:txBody>
      </p:sp>
      <p:pic>
        <p:nvPicPr>
          <p:cNvPr id="11014" name="image 11014"/>
          <p:cNvPicPr>
            <a:picLocks noChangeAspect="1"/>
          </p:cNvPicPr>
          <p:nvPr/>
        </p:nvPicPr>
        <p:blipFill>
          <a:blip r:embed="rId11014">
                </a:blip>
          <a:srcRect/>
          <a:stretch>
            <a:fillRect/>
          </a:stretch>
        </p:blipFill>
        <p:spPr>
          <a:xfrm rot="0" flipV="0" flipH="0">
            <a:off x="9563100" y="6235700"/>
            <a:ext cx="4051300" cy="2540000"/>
          </a:xfrm>
          <a:prstGeom prst="rect">
            <a:avLst/>
          </a:prstGeom>
        </p:spPr>
      </p:pic>
      <p:pic>
        <p:nvPicPr>
          <p:cNvPr id="11015" name="image 11015"/>
          <p:cNvPicPr>
            <a:picLocks noChangeAspect="1"/>
          </p:cNvPicPr>
          <p:nvPr/>
        </p:nvPicPr>
        <p:blipFill>
          <a:blip r:embed="rId11015">
                </a:blip>
          <a:srcRect/>
          <a:stretch>
            <a:fillRect/>
          </a:stretch>
        </p:blipFill>
        <p:spPr>
          <a:xfrm rot="0" flipV="0" flipH="0">
            <a:off x="11036300" y="4914900"/>
            <a:ext cx="1206500" cy="1193800"/>
          </a:xfrm>
          <a:prstGeom prst="rect">
            <a:avLst/>
          </a:prstGeom>
        </p:spPr>
      </p:pic>
      <p:sp>
        <p:nvSpPr>
          <p:cNvPr id="11016" name="Object 11016"/>
          <p:cNvSpPr txBox="1"/>
          <p:nvPr/>
        </p:nvSpPr>
        <p:spPr>
          <a:xfrm>
            <a:off x="11036300" y="5207000"/>
            <a:ext cx="1206500" cy="457200"/>
          </a:xfrm>
          <a:prstGeom prst="rect">
            <a:avLst/>
          </a:prstGeom>
        </p:spPr>
        <p:txBody>
          <a:bodyPr vert="horz" anchor="t" rtlCol="0" anchorCtr="0">
            <a:noAutofit/>
          </a:bodyPr>
          <a:lstStyle/>
          <a:p>
            <a:pPr algn="ctr">
              <a:lnSpc>
                <a:spcPct val="100000"/>
              </a:lnSpc>
            </a:pPr>
            <a:r>
              <a:rPr sz="3000" i="0" b="0" spc="120" dirty="0" smtClean="0" lang="zh-CN">
                <a:solidFill>
                  <a:srgbClr val="FFFFFF"/>
                </a:solidFill>
                <a:latin typeface="Anton-Regular"/>
                <a:ea typeface="Anton-Regular"/>
              </a:rPr>
              <a:t>28%</a:t>
            </a:r>
            <a:endParaRPr lang="zh-CN" altLang="en-US"/>
          </a:p>
        </p:txBody>
      </p:sp>
      <p:pic>
        <p:nvPicPr>
          <p:cNvPr id="11017" name="image 11017"/>
          <p:cNvPicPr>
            <a:picLocks noChangeAspect="1"/>
          </p:cNvPicPr>
          <p:nvPr/>
        </p:nvPicPr>
        <p:blipFill>
          <a:blip r:embed="rId11017">
                </a:blip>
          <a:srcRect/>
          <a:stretch>
            <a:fillRect/>
          </a:stretch>
        </p:blipFill>
        <p:spPr>
          <a:xfrm rot="0" flipV="0" flipH="0">
            <a:off x="12026900" y="5130800"/>
            <a:ext cx="4051300" cy="3644900"/>
          </a:xfrm>
          <a:prstGeom prst="rect">
            <a:avLst/>
          </a:prstGeom>
        </p:spPr>
      </p:pic>
      <p:pic>
        <p:nvPicPr>
          <p:cNvPr id="11018" name="image 11018"/>
          <p:cNvPicPr>
            <a:picLocks noChangeAspect="1"/>
          </p:cNvPicPr>
          <p:nvPr/>
        </p:nvPicPr>
        <p:blipFill>
          <a:blip r:embed="rId11018">
                </a:blip>
          <a:srcRect/>
          <a:stretch>
            <a:fillRect/>
          </a:stretch>
        </p:blipFill>
        <p:spPr>
          <a:xfrm rot="0" flipV="0" flipH="0">
            <a:off x="13550900" y="3746500"/>
            <a:ext cx="1181100" cy="1206500"/>
          </a:xfrm>
          <a:prstGeom prst="rect">
            <a:avLst/>
          </a:prstGeom>
        </p:spPr>
      </p:pic>
      <p:sp>
        <p:nvSpPr>
          <p:cNvPr id="11019" name="Object 11019"/>
          <p:cNvSpPr txBox="1"/>
          <p:nvPr/>
        </p:nvSpPr>
        <p:spPr>
          <a:xfrm>
            <a:off x="13550900" y="4044950"/>
            <a:ext cx="1181100" cy="457200"/>
          </a:xfrm>
          <a:prstGeom prst="rect">
            <a:avLst/>
          </a:prstGeom>
        </p:spPr>
        <p:txBody>
          <a:bodyPr vert="horz" anchor="t" rtlCol="0" anchorCtr="0">
            <a:noAutofit/>
          </a:bodyPr>
          <a:lstStyle/>
          <a:p>
            <a:pPr algn="ctr">
              <a:lnSpc>
                <a:spcPct val="100000"/>
              </a:lnSpc>
            </a:pPr>
            <a:r>
              <a:rPr sz="3000" i="0" b="0" spc="120" dirty="0" smtClean="0" lang="zh-CN">
                <a:solidFill>
                  <a:srgbClr val="FFFFFF"/>
                </a:solidFill>
                <a:latin typeface="Anton-Regular"/>
                <a:ea typeface="Anton-Regular"/>
              </a:rPr>
              <a:t>30%</a:t>
            </a:r>
            <a:endParaRPr lang="zh-CN" altLang="en-US"/>
          </a:p>
        </p:txBody>
      </p:sp>
      <p:pic>
        <p:nvPicPr>
          <p:cNvPr id="11020" name="image 11020"/>
          <p:cNvPicPr>
            <a:picLocks noChangeAspect="1"/>
          </p:cNvPicPr>
          <p:nvPr/>
        </p:nvPicPr>
        <p:blipFill>
          <a:blip r:embed="rId11020">
                </a:blip>
          <a:srcRect/>
          <a:stretch>
            <a:fillRect/>
          </a:stretch>
        </p:blipFill>
        <p:spPr>
          <a:xfrm rot="0" flipV="0" flipH="0">
            <a:off x="14605000" y="4508500"/>
            <a:ext cx="4051300" cy="4267200"/>
          </a:xfrm>
          <a:prstGeom prst="rect">
            <a:avLst/>
          </a:prstGeom>
        </p:spPr>
      </p:pic>
      <p:pic>
        <p:nvPicPr>
          <p:cNvPr id="11021" name="image 11021"/>
          <p:cNvPicPr>
            <a:picLocks noChangeAspect="1"/>
          </p:cNvPicPr>
          <p:nvPr/>
        </p:nvPicPr>
        <p:blipFill>
          <a:blip r:embed="rId11021">
                </a:blip>
          <a:srcRect/>
          <a:stretch>
            <a:fillRect/>
          </a:stretch>
        </p:blipFill>
        <p:spPr>
          <a:xfrm rot="0" flipV="0" flipH="0">
            <a:off x="16192500" y="3149600"/>
            <a:ext cx="1181100" cy="1181100"/>
          </a:xfrm>
          <a:prstGeom prst="rect">
            <a:avLst/>
          </a:prstGeom>
        </p:spPr>
      </p:pic>
      <p:sp>
        <p:nvSpPr>
          <p:cNvPr id="11022" name="Object 11022"/>
          <p:cNvSpPr txBox="1"/>
          <p:nvPr/>
        </p:nvSpPr>
        <p:spPr>
          <a:xfrm>
            <a:off x="16192500" y="3435350"/>
            <a:ext cx="1181100" cy="457200"/>
          </a:xfrm>
          <a:prstGeom prst="rect">
            <a:avLst/>
          </a:prstGeom>
        </p:spPr>
        <p:txBody>
          <a:bodyPr vert="horz" anchor="t" rtlCol="0" anchorCtr="0">
            <a:noAutofit/>
          </a:bodyPr>
          <a:lstStyle/>
          <a:p>
            <a:pPr algn="ctr">
              <a:lnSpc>
                <a:spcPct val="100000"/>
              </a:lnSpc>
            </a:pPr>
            <a:r>
              <a:rPr sz="3000" i="0" b="0" spc="120" dirty="0" smtClean="0" lang="zh-CN">
                <a:solidFill>
                  <a:srgbClr val="FFFFFF"/>
                </a:solidFill>
                <a:latin typeface="Anton-Regular"/>
                <a:ea typeface="Anton-Regular"/>
              </a:rPr>
              <a:t>34%</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1201" name="image 1201"/>
          <p:cNvPicPr>
            <a:picLocks noChangeAspect="1"/>
          </p:cNvPicPr>
          <p:nvPr/>
        </p:nvPicPr>
        <p:blipFill>
          <a:blip r:embed="rId1201">
                </a:blip>
          <a:srcRect/>
          <a:stretch>
            <a:fillRect/>
          </a:stretch>
        </p:blipFill>
        <p:spPr>
          <a:xfrm rot="0" flipV="0" flipH="0">
            <a:off x="-25400" y="419100"/>
            <a:ext cx="5689600" cy="1244600"/>
          </a:xfrm>
          <a:prstGeom prst="rect">
            <a:avLst/>
          </a:prstGeom>
        </p:spPr>
      </p:pic>
      <p:sp>
        <p:nvSpPr>
          <p:cNvPr id="1202" name="Object 1202"/>
          <p:cNvSpPr txBox="1"/>
          <p:nvPr/>
        </p:nvSpPr>
        <p:spPr>
          <a:xfrm>
            <a:off x="745529" y="550911"/>
            <a:ext cx="5071071"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定投原则</a:t>
            </a:r>
            <a:endParaRPr lang="zh-CN" altLang="en-US"/>
          </a:p>
        </p:txBody>
      </p:sp>
      <p:pic>
        <p:nvPicPr>
          <p:cNvPr id="1203" name="image 1203"/>
          <p:cNvPicPr>
            <a:picLocks noChangeAspect="1"/>
          </p:cNvPicPr>
          <p:nvPr/>
        </p:nvPicPr>
        <p:blipFill>
          <a:blip r:embed="rId1203">
                </a:blip>
          <a:srcRect/>
          <a:stretch>
            <a:fillRect/>
          </a:stretch>
        </p:blipFill>
        <p:spPr>
          <a:xfrm rot="0" flipV="0" flipH="0">
            <a:off x="7226300" y="3162300"/>
            <a:ext cx="8813800" cy="7785100"/>
          </a:xfrm>
          <a:prstGeom prst="rect">
            <a:avLst/>
          </a:prstGeom>
        </p:spPr>
      </p:pic>
      <p:sp>
        <p:nvSpPr>
          <p:cNvPr id="1204" name="Object 1204"/>
          <p:cNvSpPr txBox="1"/>
          <p:nvPr/>
        </p:nvSpPr>
        <p:spPr>
          <a:xfrm>
            <a:off x="3921720" y="4771427"/>
            <a:ext cx="4013200" cy="9906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坚持定期扣款，长期降低平均成</a:t>
            </a:r>
            <a:endParaRPr lang="zh-CN" altLang="en-US"/>
          </a:p>
        </p:txBody>
      </p:sp>
      <p:sp>
        <p:nvSpPr>
          <p:cNvPr id="1205" name="Object 1205"/>
          <p:cNvSpPr txBox="1"/>
          <p:nvPr/>
        </p:nvSpPr>
        <p:spPr>
          <a:xfrm>
            <a:off x="3921720" y="3835754"/>
            <a:ext cx="4013200" cy="7366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持之以恒</a:t>
            </a:r>
            <a:endParaRPr lang="zh-CN" altLang="en-US"/>
          </a:p>
        </p:txBody>
      </p:sp>
      <p:sp>
        <p:nvSpPr>
          <p:cNvPr id="1206" name="Object 1206"/>
          <p:cNvSpPr txBox="1"/>
          <p:nvPr/>
        </p:nvSpPr>
        <p:spPr>
          <a:xfrm>
            <a:off x="2693590" y="9626200"/>
            <a:ext cx="6858000" cy="14859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选择发展趋势好的行业和市场，例如5G、科技、云计算等，大盘涨你的收益跟着涨</a:t>
            </a:r>
            <a:endParaRPr lang="zh-CN" altLang="en-US"/>
          </a:p>
        </p:txBody>
      </p:sp>
      <p:sp>
        <p:nvSpPr>
          <p:cNvPr id="1207" name="Object 1207"/>
          <p:cNvSpPr txBox="1"/>
          <p:nvPr/>
        </p:nvSpPr>
        <p:spPr>
          <a:xfrm>
            <a:off x="2693590" y="8696083"/>
            <a:ext cx="6858000" cy="7366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顺势而为</a:t>
            </a:r>
            <a:endParaRPr lang="zh-CN" altLang="en-US"/>
          </a:p>
        </p:txBody>
      </p:sp>
      <p:sp>
        <p:nvSpPr>
          <p:cNvPr id="1208" name="Object 1208"/>
          <p:cNvSpPr txBox="1"/>
          <p:nvPr/>
        </p:nvSpPr>
        <p:spPr>
          <a:xfrm>
            <a:off x="15029854" y="4633116"/>
            <a:ext cx="58166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根据每月收支情况量力而行，最好选择闲置资金定投</a:t>
            </a:r>
            <a:endParaRPr lang="zh-CN" altLang="en-US"/>
          </a:p>
        </p:txBody>
      </p:sp>
      <p:sp>
        <p:nvSpPr>
          <p:cNvPr id="1209" name="Object 1209"/>
          <p:cNvSpPr txBox="1"/>
          <p:nvPr/>
        </p:nvSpPr>
        <p:spPr>
          <a:xfrm>
            <a:off x="15029854" y="3699625"/>
            <a:ext cx="6154534"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量力而行</a:t>
            </a:r>
            <a:endParaRPr lang="zh-CN" altLang="en-US"/>
          </a:p>
        </p:txBody>
      </p:sp>
      <p:sp>
        <p:nvSpPr>
          <p:cNvPr id="12010" name="Object 12010"/>
          <p:cNvSpPr txBox="1"/>
          <p:nvPr/>
        </p:nvSpPr>
        <p:spPr>
          <a:xfrm>
            <a:off x="14320043" y="9626200"/>
            <a:ext cx="68580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期限越长，越时候投波动起伏较大的基金，更大几率提高收益</a:t>
            </a:r>
            <a:endParaRPr lang="zh-CN" altLang="en-US"/>
          </a:p>
        </p:txBody>
      </p:sp>
      <p:sp>
        <p:nvSpPr>
          <p:cNvPr id="12011" name="Object 12011"/>
          <p:cNvSpPr txBox="1"/>
          <p:nvPr/>
        </p:nvSpPr>
        <p:spPr>
          <a:xfrm>
            <a:off x="14320043" y="8696083"/>
            <a:ext cx="6858000"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期限选择</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1301" name="image 1301"/>
          <p:cNvPicPr>
            <a:picLocks noChangeAspect="1"/>
          </p:cNvPicPr>
          <p:nvPr/>
        </p:nvPicPr>
        <p:blipFill>
          <a:blip r:embed="rId1301">
                </a:blip>
          <a:srcRect/>
          <a:stretch>
            <a:fillRect/>
          </a:stretch>
        </p:blipFill>
        <p:spPr>
          <a:xfrm rot="0" flipV="0" flipH="0">
            <a:off x="-12700" y="419100"/>
            <a:ext cx="5689600" cy="1244600"/>
          </a:xfrm>
          <a:prstGeom prst="rect">
            <a:avLst/>
          </a:prstGeom>
        </p:spPr>
      </p:pic>
      <p:sp>
        <p:nvSpPr>
          <p:cNvPr id="1302" name="Object 1302"/>
          <p:cNvSpPr txBox="1"/>
          <p:nvPr/>
        </p:nvSpPr>
        <p:spPr>
          <a:xfrm>
            <a:off x="745529" y="550911"/>
            <a:ext cx="5083771"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定投时机</a:t>
            </a:r>
            <a:endParaRPr lang="zh-CN" altLang="en-US"/>
          </a:p>
        </p:txBody>
      </p:sp>
      <p:pic>
        <p:nvPicPr>
          <p:cNvPr id="1303" name="image 1303"/>
          <p:cNvPicPr>
            <a:picLocks noChangeAspect="1"/>
          </p:cNvPicPr>
          <p:nvPr/>
        </p:nvPicPr>
        <p:blipFill>
          <a:blip r:embed="rId1303">
                </a:blip>
          <a:srcRect/>
          <a:stretch>
            <a:fillRect/>
          </a:stretch>
        </p:blipFill>
        <p:spPr>
          <a:xfrm rot="0" flipV="0" flipH="0">
            <a:off x="3479800" y="4318000"/>
            <a:ext cx="4838700" cy="3035300"/>
          </a:xfrm>
          <a:prstGeom prst="rect">
            <a:avLst/>
          </a:prstGeom>
        </p:spPr>
      </p:pic>
      <p:pic>
        <p:nvPicPr>
          <p:cNvPr id="1304" name="image 1304"/>
          <p:cNvPicPr>
            <a:picLocks noChangeAspect="1"/>
          </p:cNvPicPr>
          <p:nvPr/>
        </p:nvPicPr>
        <p:blipFill>
          <a:blip r:embed="rId1304">
                </a:blip>
          <a:srcRect/>
          <a:stretch>
            <a:fillRect/>
          </a:stretch>
        </p:blipFill>
        <p:spPr>
          <a:xfrm rot="0" flipV="0" flipH="0">
            <a:off x="3225800" y="7505700"/>
            <a:ext cx="4838700" cy="3035300"/>
          </a:xfrm>
          <a:prstGeom prst="rect">
            <a:avLst/>
          </a:prstGeom>
        </p:spPr>
      </p:pic>
      <p:sp>
        <p:nvSpPr>
          <p:cNvPr id="1305" name="Object 1305"/>
          <p:cNvSpPr txBox="1"/>
          <p:nvPr/>
        </p:nvSpPr>
        <p:spPr>
          <a:xfrm>
            <a:off x="6457437" y="5928593"/>
            <a:ext cx="1440990" cy="914400"/>
          </a:xfrm>
          <a:prstGeom prst="rect">
            <a:avLst/>
          </a:prstGeom>
        </p:spPr>
        <p:txBody>
          <a:bodyPr vert="horz" anchor="t" rtlCol="0" anchorCtr="0">
            <a:noAutofit/>
          </a:bodyPr>
          <a:lstStyle/>
          <a:p>
            <a:pPr algn="ctr">
              <a:lnSpc>
                <a:spcPct val="100000"/>
              </a:lnSpc>
            </a:pPr>
            <a:r>
              <a:rPr sz="6000" i="0" b="0" spc="240" dirty="0" smtClean="0" lang="zh-CN">
                <a:solidFill>
                  <a:srgbClr val="FFFFFF"/>
                </a:solidFill>
                <a:latin typeface="Anton-Regular"/>
                <a:ea typeface="Anton-Regular"/>
              </a:rPr>
              <a:t>01</a:t>
            </a:r>
            <a:endParaRPr lang="zh-CN" altLang="en-US"/>
          </a:p>
        </p:txBody>
      </p:sp>
      <p:sp>
        <p:nvSpPr>
          <p:cNvPr id="1306" name="Object 1306"/>
          <p:cNvSpPr txBox="1"/>
          <p:nvPr/>
        </p:nvSpPr>
        <p:spPr>
          <a:xfrm>
            <a:off x="3690744" y="7770093"/>
            <a:ext cx="1381778" cy="914400"/>
          </a:xfrm>
          <a:prstGeom prst="rect">
            <a:avLst/>
          </a:prstGeom>
        </p:spPr>
        <p:txBody>
          <a:bodyPr vert="horz" anchor="t" rtlCol="0" anchorCtr="0">
            <a:noAutofit/>
          </a:bodyPr>
          <a:lstStyle/>
          <a:p>
            <a:pPr algn="ctr">
              <a:lnSpc>
                <a:spcPct val="100000"/>
              </a:lnSpc>
            </a:pPr>
            <a:r>
              <a:rPr sz="6000" i="0" b="0" spc="240" dirty="0" smtClean="0" lang="zh-CN">
                <a:solidFill>
                  <a:srgbClr val="FFFFFF"/>
                </a:solidFill>
                <a:latin typeface="Anton-Regular"/>
                <a:ea typeface="Anton-Regular"/>
              </a:rPr>
              <a:t>02</a:t>
            </a:r>
            <a:endParaRPr lang="zh-CN" altLang="en-US"/>
          </a:p>
        </p:txBody>
      </p:sp>
      <p:sp>
        <p:nvSpPr>
          <p:cNvPr id="1307" name="Object 1307"/>
          <p:cNvSpPr txBox="1"/>
          <p:nvPr/>
        </p:nvSpPr>
        <p:spPr>
          <a:xfrm>
            <a:off x="11497468" y="6044800"/>
            <a:ext cx="98933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选对投资基金，才能获得较好的收益汇报选对投资基金，才能获得较好的收益汇报</a:t>
            </a:r>
            <a:endParaRPr lang="zh-CN" altLang="en-US"/>
          </a:p>
        </p:txBody>
      </p:sp>
      <p:sp>
        <p:nvSpPr>
          <p:cNvPr id="1308" name="Object 1308"/>
          <p:cNvSpPr txBox="1"/>
          <p:nvPr/>
        </p:nvSpPr>
        <p:spPr>
          <a:xfrm>
            <a:off x="11497468" y="5121430"/>
            <a:ext cx="9893300" cy="736599"/>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推荐股票型基金</a:t>
            </a:r>
            <a:endParaRPr lang="zh-CN" altLang="en-US"/>
          </a:p>
        </p:txBody>
      </p:sp>
      <p:sp>
        <p:nvSpPr>
          <p:cNvPr id="1309" name="Object 1309"/>
          <p:cNvSpPr txBox="1"/>
          <p:nvPr/>
        </p:nvSpPr>
        <p:spPr>
          <a:xfrm>
            <a:off x="11497468" y="9029300"/>
            <a:ext cx="98933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定投需选择前景较好、目前被低估的市场定投需选择前景较好、目前被低估的市场</a:t>
            </a:r>
            <a:endParaRPr lang="zh-CN" altLang="en-US"/>
          </a:p>
        </p:txBody>
      </p:sp>
      <p:sp>
        <p:nvSpPr>
          <p:cNvPr id="13010" name="Object 13010"/>
          <p:cNvSpPr txBox="1"/>
          <p:nvPr/>
        </p:nvSpPr>
        <p:spPr>
          <a:xfrm>
            <a:off x="11497468" y="8119821"/>
            <a:ext cx="9893300" cy="736599"/>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选择低估市场</a:t>
            </a:r>
            <a:endParaRPr lang="zh-CN" altLang="en-US"/>
          </a:p>
        </p:txBody>
      </p:sp>
      <p:pic>
        <p:nvPicPr>
          <p:cNvPr id="13011" name="image 13011"/>
          <p:cNvPicPr>
            <a:picLocks noChangeAspect="1"/>
          </p:cNvPicPr>
          <p:nvPr/>
        </p:nvPicPr>
        <p:blipFill>
          <a:blip r:embed="rId13011">
                </a:blip>
          <a:srcRect/>
          <a:stretch>
            <a:fillRect/>
          </a:stretch>
        </p:blipFill>
        <p:spPr>
          <a:xfrm rot="0" flipV="0" flipH="0">
            <a:off x="8610600" y="5537200"/>
            <a:ext cx="2578100" cy="50800"/>
          </a:xfrm>
          <a:prstGeom prst="rect">
            <a:avLst/>
          </a:prstGeom>
        </p:spPr>
      </p:pic>
      <p:pic>
        <p:nvPicPr>
          <p:cNvPr id="13012" name="image 13012"/>
          <p:cNvPicPr>
            <a:picLocks noChangeAspect="1"/>
          </p:cNvPicPr>
          <p:nvPr/>
        </p:nvPicPr>
        <p:blipFill>
          <a:blip r:embed="rId13012">
                </a:blip>
          <a:srcRect/>
          <a:stretch>
            <a:fillRect/>
          </a:stretch>
        </p:blipFill>
        <p:spPr>
          <a:xfrm rot="0" flipV="0" flipH="0">
            <a:off x="8610600" y="8521700"/>
            <a:ext cx="2578100" cy="50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1401" name="image 1401"/>
          <p:cNvPicPr>
            <a:picLocks noChangeAspect="1"/>
          </p:cNvPicPr>
          <p:nvPr/>
        </p:nvPicPr>
        <p:blipFill>
          <a:blip r:embed="rId1401">
                </a:blip>
          <a:srcRect/>
          <a:stretch>
            <a:fillRect/>
          </a:stretch>
        </p:blipFill>
        <p:spPr>
          <a:xfrm rot="0" flipV="0" flipH="0">
            <a:off x="-25400" y="419100"/>
            <a:ext cx="5689600" cy="1244600"/>
          </a:xfrm>
          <a:prstGeom prst="rect">
            <a:avLst/>
          </a:prstGeom>
        </p:spPr>
      </p:pic>
      <p:sp>
        <p:nvSpPr>
          <p:cNvPr id="1402" name="Object 1402"/>
          <p:cNvSpPr txBox="1"/>
          <p:nvPr/>
        </p:nvSpPr>
        <p:spPr>
          <a:xfrm>
            <a:off x="745529" y="550911"/>
            <a:ext cx="5071071"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定投方式</a:t>
            </a:r>
            <a:endParaRPr lang="zh-CN" altLang="en-US"/>
          </a:p>
        </p:txBody>
      </p:sp>
      <p:sp>
        <p:nvSpPr>
          <p:cNvPr id="1403" name="Object 1403"/>
          <p:cNvSpPr txBox="1"/>
          <p:nvPr/>
        </p:nvSpPr>
        <p:spPr>
          <a:xfrm>
            <a:off x="2473920" y="6054127"/>
            <a:ext cx="6781800" cy="9906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签订协议，机构定时扣款</a:t>
            </a:r>
            <a:endParaRPr lang="zh-CN" altLang="en-US" sz="3000"/>
          </a:p>
          <a:p>
            <a:pPr algn="r">
              <a:lnSpc>
                <a:spcPct val="110833"/>
              </a:lnSpc>
            </a:pPr>
            <a:r>
              <a:rPr sz="3000" i="0" b="0" dirty="0" smtClean="0" lang="zh-CN">
                <a:solidFill>
                  <a:srgbClr val="003A7C"/>
                </a:solidFill>
                <a:latin typeface="OPPOSans-R"/>
                <a:ea typeface="OPPOSans-R"/>
              </a:rPr>
              <a:t>省事省心，但操作机械缺乏灵活性</a:t>
            </a:r>
            <a:endParaRPr lang="zh-CN" altLang="en-US"/>
          </a:p>
        </p:txBody>
      </p:sp>
      <p:sp>
        <p:nvSpPr>
          <p:cNvPr id="1404" name="Object 1404"/>
          <p:cNvSpPr txBox="1"/>
          <p:nvPr/>
        </p:nvSpPr>
        <p:spPr>
          <a:xfrm>
            <a:off x="2473916" y="4816630"/>
            <a:ext cx="6781804" cy="7366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定投协议</a:t>
            </a:r>
            <a:endParaRPr lang="zh-CN" altLang="en-US"/>
          </a:p>
        </p:txBody>
      </p:sp>
      <p:pic>
        <p:nvPicPr>
          <p:cNvPr id="1405" name="image 1405"/>
          <p:cNvPicPr>
            <a:picLocks noChangeAspect="1"/>
          </p:cNvPicPr>
          <p:nvPr/>
        </p:nvPicPr>
        <p:blipFill>
          <a:blip r:embed="rId1405">
                </a:blip>
          <a:srcRect/>
          <a:stretch>
            <a:fillRect/>
          </a:stretch>
        </p:blipFill>
        <p:spPr>
          <a:xfrm rot="0" flipV="0" flipH="0">
            <a:off x="2575520" y="5778500"/>
            <a:ext cx="6527800" cy="63500"/>
          </a:xfrm>
          <a:prstGeom prst="rect">
            <a:avLst/>
          </a:prstGeom>
        </p:spPr>
      </p:pic>
      <p:sp>
        <p:nvSpPr>
          <p:cNvPr id="1406" name="Object 1406"/>
          <p:cNvSpPr txBox="1"/>
          <p:nvPr/>
        </p:nvSpPr>
        <p:spPr>
          <a:xfrm>
            <a:off x="15393987" y="9288460"/>
            <a:ext cx="67818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灵活性强，但是需要费时费力</a:t>
            </a:r>
            <a:endParaRPr lang="zh-CN" altLang="en-US" sz="3000"/>
          </a:p>
          <a:p>
            <a:pPr algn="l">
              <a:lnSpc>
                <a:spcPct val="110833"/>
              </a:lnSpc>
            </a:pPr>
            <a:r>
              <a:rPr sz="3000" i="0" b="0" dirty="0" smtClean="0" lang="zh-CN">
                <a:solidFill>
                  <a:srgbClr val="003A7C"/>
                </a:solidFill>
                <a:latin typeface="OPPOSans-R"/>
                <a:ea typeface="OPPOSans-R"/>
              </a:rPr>
              <a:t>适合时间充裕的人</a:t>
            </a:r>
            <a:endParaRPr lang="zh-CN" altLang="en-US"/>
          </a:p>
        </p:txBody>
      </p:sp>
      <p:sp>
        <p:nvSpPr>
          <p:cNvPr id="1407" name="Object 1407"/>
          <p:cNvSpPr txBox="1"/>
          <p:nvPr/>
        </p:nvSpPr>
        <p:spPr>
          <a:xfrm>
            <a:off x="15393987" y="8056321"/>
            <a:ext cx="6781800"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手动定投</a:t>
            </a:r>
            <a:endParaRPr lang="zh-CN" altLang="en-US"/>
          </a:p>
        </p:txBody>
      </p:sp>
      <p:pic>
        <p:nvPicPr>
          <p:cNvPr id="1408" name="image 1408"/>
          <p:cNvPicPr>
            <a:picLocks noChangeAspect="1"/>
          </p:cNvPicPr>
          <p:nvPr/>
        </p:nvPicPr>
        <p:blipFill>
          <a:blip r:embed="rId1408">
                </a:blip>
          <a:srcRect/>
          <a:stretch>
            <a:fillRect/>
          </a:stretch>
        </p:blipFill>
        <p:spPr>
          <a:xfrm rot="0" flipV="0" flipH="0">
            <a:off x="15495587" y="9017000"/>
            <a:ext cx="6527800" cy="50800"/>
          </a:xfrm>
          <a:prstGeom prst="rect">
            <a:avLst/>
          </a:prstGeom>
        </p:spPr>
      </p:pic>
      <p:pic>
        <p:nvPicPr>
          <p:cNvPr id="1409" name="image 1409"/>
          <p:cNvPicPr>
            <a:picLocks noChangeAspect="1"/>
          </p:cNvPicPr>
          <p:nvPr/>
        </p:nvPicPr>
        <p:blipFill>
          <a:blip r:embed="rId1409">
                </a:blip>
          <a:srcRect/>
          <a:stretch>
            <a:fillRect/>
          </a:stretch>
        </p:blipFill>
        <p:spPr>
          <a:xfrm rot="0" flipV="0" flipH="0">
            <a:off x="12522200" y="4140200"/>
            <a:ext cx="2997200" cy="3238500"/>
          </a:xfrm>
          <a:prstGeom prst="rect">
            <a:avLst/>
          </a:prstGeom>
        </p:spPr>
      </p:pic>
      <p:pic>
        <p:nvPicPr>
          <p:cNvPr id="14010" name="image 14010"/>
          <p:cNvPicPr>
            <a:picLocks noChangeAspect="1"/>
          </p:cNvPicPr>
          <p:nvPr/>
        </p:nvPicPr>
        <p:blipFill>
          <a:blip r:embed="rId14010">
                </a:blip>
          <a:srcRect/>
          <a:stretch>
            <a:fillRect/>
          </a:stretch>
        </p:blipFill>
        <p:spPr>
          <a:xfrm rot="0" flipV="0" flipH="0">
            <a:off x="12090400" y="4546600"/>
            <a:ext cx="977900" cy="952500"/>
          </a:xfrm>
          <a:prstGeom prst="rect">
            <a:avLst/>
          </a:prstGeom>
        </p:spPr>
      </p:pic>
      <p:pic>
        <p:nvPicPr>
          <p:cNvPr id="14011" name="image 14011"/>
          <p:cNvPicPr>
            <a:picLocks noChangeAspect="1"/>
          </p:cNvPicPr>
          <p:nvPr/>
        </p:nvPicPr>
        <p:blipFill>
          <a:blip r:embed="rId14011">
                </a:blip>
          <a:srcRect/>
          <a:stretch>
            <a:fillRect/>
          </a:stretch>
        </p:blipFill>
        <p:spPr>
          <a:xfrm rot="0" flipV="0" flipH="0">
            <a:off x="9194800" y="7137400"/>
            <a:ext cx="2984500" cy="3238500"/>
          </a:xfrm>
          <a:prstGeom prst="rect">
            <a:avLst/>
          </a:prstGeom>
        </p:spPr>
      </p:pic>
      <p:pic>
        <p:nvPicPr>
          <p:cNvPr id="14012" name="image 14012"/>
          <p:cNvPicPr>
            <a:picLocks noChangeAspect="1"/>
          </p:cNvPicPr>
          <p:nvPr/>
        </p:nvPicPr>
        <p:blipFill>
          <a:blip r:embed="rId14012">
                </a:blip>
          <a:srcRect/>
          <a:stretch>
            <a:fillRect/>
          </a:stretch>
        </p:blipFill>
        <p:spPr>
          <a:xfrm rot="0" flipV="0" flipH="0">
            <a:off x="11633200" y="9017000"/>
            <a:ext cx="990600" cy="952500"/>
          </a:xfrm>
          <a:prstGeom prst="rect">
            <a:avLst/>
          </a:prstGeom>
        </p:spPr>
      </p:pic>
      <p:pic>
        <p:nvPicPr>
          <p:cNvPr id="14013" name="image 14013"/>
          <p:cNvPicPr>
            <a:picLocks noChangeAspect="1"/>
          </p:cNvPicPr>
          <p:nvPr/>
        </p:nvPicPr>
        <p:blipFill>
          <a:blip r:embed="rId14013">
                </a:blip>
          <a:srcRect/>
          <a:stretch>
            <a:fillRect/>
          </a:stretch>
        </p:blipFill>
        <p:spPr>
          <a:xfrm rot="0" flipV="0" flipH="0">
            <a:off x="10198098" y="5067300"/>
            <a:ext cx="2209800" cy="2222500"/>
          </a:xfrm>
          <a:prstGeom prst="rect">
            <a:avLst/>
          </a:prstGeom>
        </p:spPr>
      </p:pic>
      <p:pic>
        <p:nvPicPr>
          <p:cNvPr id="14014" name="image 14014"/>
          <p:cNvPicPr>
            <a:picLocks noChangeAspect="1"/>
          </p:cNvPicPr>
          <p:nvPr/>
        </p:nvPicPr>
        <p:blipFill>
          <a:blip r:embed="rId14014">
                </a:blip>
          <a:srcRect/>
          <a:stretch>
            <a:fillRect/>
          </a:stretch>
        </p:blipFill>
        <p:spPr>
          <a:xfrm rot="0" flipV="0" flipH="0">
            <a:off x="12280903" y="7188200"/>
            <a:ext cx="2222500" cy="2222500"/>
          </a:xfrm>
          <a:prstGeom prst="rect">
            <a:avLst/>
          </a:prstGeom>
        </p:spPr>
      </p:pic>
      <p:sp>
        <p:nvSpPr>
          <p:cNvPr id="14015" name="Object 14015"/>
          <p:cNvSpPr txBox="1"/>
          <p:nvPr/>
        </p:nvSpPr>
        <p:spPr>
          <a:xfrm>
            <a:off x="10198098" y="5645150"/>
            <a:ext cx="2209800" cy="914400"/>
          </a:xfrm>
          <a:prstGeom prst="rect">
            <a:avLst/>
          </a:prstGeom>
        </p:spPr>
        <p:txBody>
          <a:bodyPr vert="horz" anchor="t" rtlCol="0" anchorCtr="0">
            <a:noAutofit/>
          </a:bodyPr>
          <a:lstStyle/>
          <a:p>
            <a:pPr algn="ctr">
              <a:lnSpc>
                <a:spcPct val="100000"/>
              </a:lnSpc>
            </a:pPr>
            <a:r>
              <a:rPr sz="6000" i="0" b="0" spc="240" dirty="0" smtClean="0" lang="zh-CN">
                <a:solidFill>
                  <a:srgbClr val="FFFFFF"/>
                </a:solidFill>
                <a:latin typeface="Anton-Regular"/>
                <a:ea typeface="Anton-Regular"/>
              </a:rPr>
              <a:t>01</a:t>
            </a:r>
            <a:endParaRPr lang="zh-CN" altLang="en-US"/>
          </a:p>
        </p:txBody>
      </p:sp>
      <p:sp>
        <p:nvSpPr>
          <p:cNvPr id="14016" name="Object 14016"/>
          <p:cNvSpPr txBox="1"/>
          <p:nvPr/>
        </p:nvSpPr>
        <p:spPr>
          <a:xfrm>
            <a:off x="12280897" y="7766050"/>
            <a:ext cx="2222512" cy="914400"/>
          </a:xfrm>
          <a:prstGeom prst="rect">
            <a:avLst/>
          </a:prstGeom>
        </p:spPr>
        <p:txBody>
          <a:bodyPr vert="horz" anchor="t" rtlCol="0" anchorCtr="0">
            <a:noAutofit/>
          </a:bodyPr>
          <a:lstStyle/>
          <a:p>
            <a:pPr algn="ctr">
              <a:lnSpc>
                <a:spcPct val="100000"/>
              </a:lnSpc>
            </a:pPr>
            <a:r>
              <a:rPr sz="6000" i="0" b="0" spc="240" dirty="0" smtClean="0" lang="zh-CN">
                <a:solidFill>
                  <a:srgbClr val="FFFFFF"/>
                </a:solidFill>
                <a:latin typeface="Anton-Regular"/>
                <a:ea typeface="Anton-Regular"/>
              </a:rPr>
              <a:t>02</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1501" name="image 1501"/>
          <p:cNvPicPr>
            <a:picLocks noChangeAspect="1"/>
          </p:cNvPicPr>
          <p:nvPr/>
        </p:nvPicPr>
        <p:blipFill>
          <a:blip r:embed="rId1501">
                </a:blip>
          <a:srcRect/>
          <a:stretch>
            <a:fillRect/>
          </a:stretch>
        </p:blipFill>
        <p:spPr>
          <a:xfrm rot="0" flipV="0" flipH="0">
            <a:off x="-12700" y="419100"/>
            <a:ext cx="5689600" cy="1244600"/>
          </a:xfrm>
          <a:prstGeom prst="rect">
            <a:avLst/>
          </a:prstGeom>
        </p:spPr>
      </p:pic>
      <p:sp>
        <p:nvSpPr>
          <p:cNvPr id="1502" name="Object 1502"/>
          <p:cNvSpPr txBox="1"/>
          <p:nvPr/>
        </p:nvSpPr>
        <p:spPr>
          <a:xfrm>
            <a:off x="745529" y="550911"/>
            <a:ext cx="5083771"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定投策略</a:t>
            </a:r>
            <a:endParaRPr lang="zh-CN" altLang="en-US"/>
          </a:p>
        </p:txBody>
      </p:sp>
      <p:pic>
        <p:nvPicPr>
          <p:cNvPr id="1503" name="image 1503"/>
          <p:cNvPicPr>
            <a:picLocks noChangeAspect="1"/>
          </p:cNvPicPr>
          <p:nvPr/>
        </p:nvPicPr>
        <p:blipFill>
          <a:blip r:embed="rId1503">
                </a:blip>
          <a:srcRect/>
          <a:stretch>
            <a:fillRect/>
          </a:stretch>
        </p:blipFill>
        <p:spPr>
          <a:xfrm rot="0" flipV="0" flipH="0">
            <a:off x="3886200" y="4508500"/>
            <a:ext cx="16573500" cy="2895600"/>
          </a:xfrm>
          <a:prstGeom prst="rect">
            <a:avLst/>
          </a:prstGeom>
        </p:spPr>
      </p:pic>
      <p:sp>
        <p:nvSpPr>
          <p:cNvPr id="1504" name="Object 1504"/>
          <p:cNvSpPr txBox="1"/>
          <p:nvPr/>
        </p:nvSpPr>
        <p:spPr>
          <a:xfrm>
            <a:off x="4218607" y="5121546"/>
            <a:ext cx="2331168" cy="762000"/>
          </a:xfrm>
          <a:prstGeom prst="rect">
            <a:avLst/>
          </a:prstGeom>
        </p:spPr>
        <p:txBody>
          <a:bodyPr vert="horz" anchor="t" rtlCol="0" anchorCtr="0">
            <a:noAutofit/>
          </a:bodyPr>
          <a:lstStyle/>
          <a:p>
            <a:pPr algn="ctr">
              <a:lnSpc>
                <a:spcPct val="100000"/>
              </a:lnSpc>
            </a:pPr>
            <a:r>
              <a:rPr sz="5000" i="0" b="0" spc="200" dirty="0" smtClean="0" lang="zh-CN">
                <a:solidFill>
                  <a:srgbClr val="003A7B"/>
                </a:solidFill>
                <a:latin typeface="Anton-Regular"/>
                <a:ea typeface="Anton-Regular"/>
              </a:rPr>
              <a:t>01</a:t>
            </a:r>
            <a:endParaRPr lang="zh-CN" altLang="en-US"/>
          </a:p>
        </p:txBody>
      </p:sp>
      <p:sp>
        <p:nvSpPr>
          <p:cNvPr id="1505" name="Object 1505"/>
          <p:cNvSpPr txBox="1"/>
          <p:nvPr/>
        </p:nvSpPr>
        <p:spPr>
          <a:xfrm>
            <a:off x="3739703" y="8594127"/>
            <a:ext cx="3378200" cy="1485900"/>
          </a:xfrm>
          <a:prstGeom prst="rect">
            <a:avLst/>
          </a:prstGeom>
        </p:spPr>
        <p:txBody>
          <a:bodyPr vert="horz" anchor="t" rtlCol="0" anchorCtr="0">
            <a:noAutofit/>
          </a:bodyPr>
          <a:lstStyle/>
          <a:p>
            <a:pPr algn="ctr">
              <a:lnSpc>
                <a:spcPct val="110833"/>
              </a:lnSpc>
            </a:pPr>
            <a:r>
              <a:rPr sz="3000" i="0" b="0" dirty="0" smtClean="0" lang="zh-CN">
                <a:solidFill>
                  <a:srgbClr val="003A7C"/>
                </a:solidFill>
                <a:latin typeface="OPPOSans-R"/>
                <a:ea typeface="OPPOSans-R"/>
              </a:rPr>
              <a:t>定投如果选择指数基金，可以选择对应的均线定投</a:t>
            </a:r>
            <a:endParaRPr lang="zh-CN" altLang="en-US"/>
          </a:p>
        </p:txBody>
      </p:sp>
      <p:sp>
        <p:nvSpPr>
          <p:cNvPr id="1506" name="Object 1506"/>
          <p:cNvSpPr txBox="1"/>
          <p:nvPr/>
        </p:nvSpPr>
        <p:spPr>
          <a:xfrm>
            <a:off x="3739703" y="7614400"/>
            <a:ext cx="3378200" cy="723900"/>
          </a:xfrm>
          <a:prstGeom prst="rect">
            <a:avLst/>
          </a:prstGeom>
        </p:spPr>
        <p:txBody>
          <a:bodyPr vert="horz" anchor="t" rtlCol="0" anchorCtr="0">
            <a:noAutofit/>
          </a:bodyPr>
          <a:lstStyle/>
          <a:p>
            <a:pPr algn="ctr">
              <a:lnSpc>
                <a:spcPct val="100000"/>
              </a:lnSpc>
            </a:pPr>
            <a:r>
              <a:rPr sz="4800" i="0" b="1" dirty="0" smtClean="0" lang="zh-CN">
                <a:solidFill>
                  <a:srgbClr val="003A7C"/>
                </a:solidFill>
                <a:latin typeface="OPPOSans-B"/>
                <a:ea typeface="OPPOSans-B"/>
              </a:rPr>
              <a:t>均线策略法</a:t>
            </a:r>
            <a:endParaRPr lang="zh-CN" altLang="en-US"/>
          </a:p>
        </p:txBody>
      </p:sp>
      <p:sp>
        <p:nvSpPr>
          <p:cNvPr id="1507" name="Object 1507"/>
          <p:cNvSpPr txBox="1"/>
          <p:nvPr/>
        </p:nvSpPr>
        <p:spPr>
          <a:xfrm>
            <a:off x="9642077" y="5134246"/>
            <a:ext cx="2301270" cy="762000"/>
          </a:xfrm>
          <a:prstGeom prst="rect">
            <a:avLst/>
          </a:prstGeom>
        </p:spPr>
        <p:txBody>
          <a:bodyPr vert="horz" anchor="t" rtlCol="0" anchorCtr="0">
            <a:noAutofit/>
          </a:bodyPr>
          <a:lstStyle/>
          <a:p>
            <a:pPr algn="ctr">
              <a:lnSpc>
                <a:spcPct val="100000"/>
              </a:lnSpc>
            </a:pPr>
            <a:r>
              <a:rPr sz="5000" i="0" b="0" spc="200" dirty="0" smtClean="0" lang="zh-CN">
                <a:solidFill>
                  <a:srgbClr val="003A7B"/>
                </a:solidFill>
                <a:latin typeface="Anton-Regular"/>
                <a:ea typeface="Anton-Regular"/>
              </a:rPr>
              <a:t>02</a:t>
            </a:r>
            <a:endParaRPr lang="zh-CN" altLang="en-US"/>
          </a:p>
        </p:txBody>
      </p:sp>
      <p:sp>
        <p:nvSpPr>
          <p:cNvPr id="1508" name="Object 1508"/>
          <p:cNvSpPr txBox="1"/>
          <p:nvPr/>
        </p:nvSpPr>
        <p:spPr>
          <a:xfrm>
            <a:off x="9119347" y="8592142"/>
            <a:ext cx="3378200" cy="1981200"/>
          </a:xfrm>
          <a:prstGeom prst="rect">
            <a:avLst/>
          </a:prstGeom>
        </p:spPr>
        <p:txBody>
          <a:bodyPr vert="horz" anchor="t" rtlCol="0" anchorCtr="0">
            <a:noAutofit/>
          </a:bodyPr>
          <a:lstStyle/>
          <a:p>
            <a:pPr algn="ctr">
              <a:lnSpc>
                <a:spcPct val="110833"/>
              </a:lnSpc>
            </a:pPr>
            <a:r>
              <a:rPr sz="3000" i="0" b="0" dirty="0" smtClean="0" lang="zh-CN">
                <a:solidFill>
                  <a:srgbClr val="003A7C"/>
                </a:solidFill>
                <a:latin typeface="OPPOSans-R"/>
                <a:ea typeface="OPPOSans-R"/>
              </a:rPr>
              <a:t>指数PE市盈率来判断市场点位的高和低，低位加大投入资金</a:t>
            </a:r>
            <a:endParaRPr lang="zh-CN" altLang="en-US"/>
          </a:p>
        </p:txBody>
      </p:sp>
      <p:sp>
        <p:nvSpPr>
          <p:cNvPr id="1509" name="Object 1509"/>
          <p:cNvSpPr txBox="1"/>
          <p:nvPr/>
        </p:nvSpPr>
        <p:spPr>
          <a:xfrm>
            <a:off x="9119346" y="7625116"/>
            <a:ext cx="3378200" cy="723900"/>
          </a:xfrm>
          <a:prstGeom prst="rect">
            <a:avLst/>
          </a:prstGeom>
        </p:spPr>
        <p:txBody>
          <a:bodyPr vert="horz" anchor="t" rtlCol="0" anchorCtr="0">
            <a:noAutofit/>
          </a:bodyPr>
          <a:lstStyle/>
          <a:p>
            <a:pPr algn="ctr">
              <a:lnSpc>
                <a:spcPct val="100000"/>
              </a:lnSpc>
            </a:pPr>
            <a:r>
              <a:rPr sz="4800" i="0" b="1" dirty="0" smtClean="0" lang="zh-CN">
                <a:solidFill>
                  <a:srgbClr val="003A7C"/>
                </a:solidFill>
                <a:latin typeface="OPPOSans-B"/>
                <a:ea typeface="OPPOSans-B"/>
              </a:rPr>
              <a:t>指数估值</a:t>
            </a:r>
            <a:endParaRPr lang="zh-CN" altLang="en-US"/>
          </a:p>
        </p:txBody>
      </p:sp>
      <p:sp>
        <p:nvSpPr>
          <p:cNvPr id="15010" name="Object 15010"/>
          <p:cNvSpPr txBox="1"/>
          <p:nvPr/>
        </p:nvSpPr>
        <p:spPr>
          <a:xfrm>
            <a:off x="14938579" y="5118100"/>
            <a:ext cx="2282249" cy="762000"/>
          </a:xfrm>
          <a:prstGeom prst="rect">
            <a:avLst/>
          </a:prstGeom>
        </p:spPr>
        <p:txBody>
          <a:bodyPr vert="horz" anchor="t" rtlCol="0" anchorCtr="0">
            <a:noAutofit/>
          </a:bodyPr>
          <a:lstStyle/>
          <a:p>
            <a:pPr algn="ctr">
              <a:lnSpc>
                <a:spcPct val="100000"/>
              </a:lnSpc>
            </a:pPr>
            <a:r>
              <a:rPr sz="5000" i="0" b="0" spc="200" dirty="0" smtClean="0" lang="zh-CN">
                <a:solidFill>
                  <a:srgbClr val="003A7B"/>
                </a:solidFill>
                <a:latin typeface="Anton-Regular"/>
                <a:ea typeface="Anton-Regular"/>
              </a:rPr>
              <a:t>03</a:t>
            </a:r>
            <a:endParaRPr lang="zh-CN" altLang="en-US"/>
          </a:p>
        </p:txBody>
      </p:sp>
      <p:sp>
        <p:nvSpPr>
          <p:cNvPr id="15011" name="Object 15011"/>
          <p:cNvSpPr txBox="1"/>
          <p:nvPr/>
        </p:nvSpPr>
        <p:spPr>
          <a:xfrm>
            <a:off x="13984197" y="8592142"/>
            <a:ext cx="4318012" cy="1485900"/>
          </a:xfrm>
          <a:prstGeom prst="rect">
            <a:avLst/>
          </a:prstGeom>
        </p:spPr>
        <p:txBody>
          <a:bodyPr vert="horz" anchor="t" rtlCol="0" anchorCtr="0">
            <a:noAutofit/>
          </a:bodyPr>
          <a:lstStyle/>
          <a:p>
            <a:pPr algn="ctr">
              <a:lnSpc>
                <a:spcPct val="110833"/>
              </a:lnSpc>
            </a:pPr>
            <a:r>
              <a:rPr sz="3000" i="0" b="0" dirty="0" smtClean="0" lang="zh-CN">
                <a:solidFill>
                  <a:srgbClr val="003A7C"/>
                </a:solidFill>
                <a:latin typeface="OPPOSans-R"/>
                <a:ea typeface="OPPOSans-R"/>
              </a:rPr>
              <a:t>基金净值高于平均持有成本一定比例的时候，减少这期扣款金额</a:t>
            </a:r>
            <a:endParaRPr lang="zh-CN" altLang="en-US"/>
          </a:p>
        </p:txBody>
      </p:sp>
      <p:sp>
        <p:nvSpPr>
          <p:cNvPr id="15012" name="Object 15012"/>
          <p:cNvSpPr txBox="1"/>
          <p:nvPr/>
        </p:nvSpPr>
        <p:spPr>
          <a:xfrm>
            <a:off x="13417360" y="7625116"/>
            <a:ext cx="5451687" cy="723900"/>
          </a:xfrm>
          <a:prstGeom prst="rect">
            <a:avLst/>
          </a:prstGeom>
        </p:spPr>
        <p:txBody>
          <a:bodyPr vert="horz" anchor="t" rtlCol="0" anchorCtr="0">
            <a:noAutofit/>
          </a:bodyPr>
          <a:lstStyle/>
          <a:p>
            <a:pPr algn="ctr">
              <a:lnSpc>
                <a:spcPct val="100000"/>
              </a:lnSpc>
            </a:pPr>
            <a:r>
              <a:rPr sz="4800" i="0" b="1" dirty="0" smtClean="0" lang="zh-CN">
                <a:solidFill>
                  <a:srgbClr val="003A7C"/>
                </a:solidFill>
                <a:latin typeface="OPPOSans-B"/>
                <a:ea typeface="OPPOSans-B"/>
              </a:rPr>
              <a:t>移动平均成本法</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1601" name="image 1601"/>
          <p:cNvPicPr>
            <a:picLocks noChangeAspect="1"/>
          </p:cNvPicPr>
          <p:nvPr/>
        </p:nvPicPr>
        <p:blipFill>
          <a:blip r:embed="rId1601">
            <a:alphaModFix amt="30196"/>
          </a:blip>
          <a:srcRect/>
          <a:stretch>
            <a:fillRect/>
          </a:stretch>
        </p:blipFill>
        <p:spPr>
          <a:xfrm rot="0" flipV="0" flipH="0">
            <a:off x="0" y="12700"/>
            <a:ext cx="24384000" cy="13716000"/>
          </a:xfrm>
          <a:prstGeom prst="rect">
            <a:avLst/>
          </a:prstGeom>
        </p:spPr>
      </p:pic>
      <p:sp>
        <p:nvSpPr>
          <p:cNvPr id="1602" name="Object 1602"/>
          <p:cNvSpPr txBox="1"/>
          <p:nvPr/>
        </p:nvSpPr>
        <p:spPr>
          <a:xfrm>
            <a:off x="12446000" y="7390457"/>
            <a:ext cx="8369300" cy="850900"/>
          </a:xfrm>
          <a:prstGeom prst="rect">
            <a:avLst/>
          </a:prstGeom>
        </p:spPr>
        <p:txBody>
          <a:bodyPr vert="horz" anchor="t" rtlCol="0" anchorCtr="0">
            <a:noAutofit/>
          </a:bodyPr>
          <a:lstStyle/>
          <a:p>
            <a:pPr algn="l">
              <a:lnSpc>
                <a:spcPct val="100000"/>
              </a:lnSpc>
            </a:pPr>
            <a:r>
              <a:rPr sz="5600" i="0" b="0" dirty="0" smtClean="0" lang="zh-CN">
                <a:solidFill>
                  <a:srgbClr val="003A7C"/>
                </a:solidFill>
                <a:latin typeface="OPPOSans-B"/>
                <a:ea typeface="OPPOSans-B"/>
              </a:rPr>
              <a:t>基金定投营销</a:t>
            </a:r>
            <a:endParaRPr lang="zh-CN" altLang="en-US"/>
          </a:p>
        </p:txBody>
      </p:sp>
      <p:pic>
        <p:nvPicPr>
          <p:cNvPr id="1603" name="image 1603"/>
          <p:cNvPicPr>
            <a:picLocks noChangeAspect="1"/>
          </p:cNvPicPr>
          <p:nvPr/>
        </p:nvPicPr>
        <p:blipFill>
          <a:blip r:embed="rId1603">
                </a:blip>
          <a:srcRect/>
          <a:stretch>
            <a:fillRect/>
          </a:stretch>
        </p:blipFill>
        <p:spPr>
          <a:xfrm rot="0" flipV="0" flipH="0">
            <a:off x="2311400" y="3873500"/>
            <a:ext cx="8458200" cy="6197600"/>
          </a:xfrm>
          <a:prstGeom prst="rect">
            <a:avLst/>
          </a:prstGeom>
        </p:spPr>
      </p:pic>
      <p:sp>
        <p:nvSpPr>
          <p:cNvPr id="1604" name="Object 1604"/>
          <p:cNvSpPr txBox="1"/>
          <p:nvPr/>
        </p:nvSpPr>
        <p:spPr>
          <a:xfrm>
            <a:off x="14622768" y="5175996"/>
            <a:ext cx="6192532" cy="1752600"/>
          </a:xfrm>
          <a:prstGeom prst="rect">
            <a:avLst/>
          </a:prstGeom>
        </p:spPr>
        <p:txBody>
          <a:bodyPr vert="horz" anchor="t" rtlCol="0" anchorCtr="0">
            <a:noAutofit/>
          </a:bodyPr>
          <a:lstStyle/>
          <a:p>
            <a:pPr algn="l">
              <a:lnSpc>
                <a:spcPct val="100000"/>
              </a:lnSpc>
            </a:pPr>
            <a:r>
              <a:rPr sz="11500" i="0" b="0" spc="460" dirty="0" smtClean="0" lang="zh-CN">
                <a:solidFill>
                  <a:srgbClr val="003A7B"/>
                </a:solidFill>
                <a:latin typeface="Anton-Regular"/>
                <a:ea typeface="Anton-Regular"/>
              </a:rPr>
              <a:t>/03</a:t>
            </a:r>
            <a:endParaRPr lang="zh-CN" altLang="en-US"/>
          </a:p>
        </p:txBody>
      </p:sp>
      <p:sp>
        <p:nvSpPr>
          <p:cNvPr id="1605" name="Object 1605"/>
          <p:cNvSpPr txBox="1"/>
          <p:nvPr/>
        </p:nvSpPr>
        <p:spPr>
          <a:xfrm>
            <a:off x="12446000" y="8286218"/>
            <a:ext cx="8369300" cy="609600"/>
          </a:xfrm>
          <a:prstGeom prst="rect">
            <a:avLst/>
          </a:prstGeom>
        </p:spPr>
        <p:txBody>
          <a:bodyPr vert="horz" anchor="t" rtlCol="0" anchorCtr="0">
            <a:noAutofit/>
          </a:bodyPr>
          <a:lstStyle/>
          <a:p>
            <a:pPr algn="l">
              <a:lnSpc>
                <a:spcPct val="100000"/>
              </a:lnSpc>
            </a:pPr>
            <a:r>
              <a:rPr sz="4000" i="0" b="0" dirty="0" smtClean="0" lang="zh-CN">
                <a:solidFill>
                  <a:srgbClr val="003A7C"/>
                </a:solidFill>
                <a:latin typeface="OPPOSans-R"/>
                <a:ea typeface="OPPOSans-R"/>
              </a:rPr>
              <a:t>Fund fixed investment marketing</a:t>
            </a:r>
            <a:endParaRPr lang="zh-CN" altLang="en-US"/>
          </a:p>
        </p:txBody>
      </p:sp>
      <p:pic>
        <p:nvPicPr>
          <p:cNvPr id="1606" name="image 1606"/>
          <p:cNvPicPr>
            <a:picLocks noChangeAspect="1"/>
          </p:cNvPicPr>
          <p:nvPr/>
        </p:nvPicPr>
        <p:blipFill>
          <a:blip r:embed="rId1606">
                </a:blip>
          <a:srcRect/>
          <a:stretch>
            <a:fillRect/>
          </a:stretch>
        </p:blipFill>
        <p:spPr>
          <a:xfrm rot="0" flipV="0" flipH="0">
            <a:off x="12547600" y="5194300"/>
            <a:ext cx="1612900" cy="1854200"/>
          </a:xfrm>
          <a:prstGeom prst="rect">
            <a:avLst/>
          </a:prstGeom>
        </p:spPr>
      </p:pic>
      <p:pic>
        <p:nvPicPr>
          <p:cNvPr id="1607" name="image 1607"/>
          <p:cNvPicPr>
            <a:picLocks noChangeAspect="1"/>
          </p:cNvPicPr>
          <p:nvPr/>
        </p:nvPicPr>
        <p:blipFill>
          <a:blip r:embed="rId1607">
                </a:blip>
          <a:srcRect/>
          <a:stretch>
            <a:fillRect/>
          </a:stretch>
        </p:blipFill>
        <p:spPr>
          <a:xfrm rot="0" flipV="0" flipH="0">
            <a:off x="13017500" y="5778500"/>
            <a:ext cx="685800" cy="685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1701" name="image 1701"/>
          <p:cNvPicPr>
            <a:picLocks noChangeAspect="1"/>
          </p:cNvPicPr>
          <p:nvPr/>
        </p:nvPicPr>
        <p:blipFill>
          <a:blip r:embed="rId1701">
                </a:blip>
          <a:srcRect/>
          <a:stretch>
            <a:fillRect/>
          </a:stretch>
        </p:blipFill>
        <p:spPr>
          <a:xfrm rot="0" flipV="0" flipH="0">
            <a:off x="-25400" y="431800"/>
            <a:ext cx="5689600" cy="1219200"/>
          </a:xfrm>
          <a:prstGeom prst="rect">
            <a:avLst/>
          </a:prstGeom>
        </p:spPr>
      </p:pic>
      <p:sp>
        <p:nvSpPr>
          <p:cNvPr id="1702" name="Object 1702"/>
          <p:cNvSpPr txBox="1"/>
          <p:nvPr/>
        </p:nvSpPr>
        <p:spPr>
          <a:xfrm>
            <a:off x="745529" y="550911"/>
            <a:ext cx="5071071"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定投策略</a:t>
            </a:r>
            <a:endParaRPr lang="zh-CN" altLang="en-US"/>
          </a:p>
        </p:txBody>
      </p:sp>
      <p:sp>
        <p:nvSpPr>
          <p:cNvPr id="1703" name="Object 1703"/>
          <p:cNvSpPr txBox="1"/>
          <p:nvPr/>
        </p:nvSpPr>
        <p:spPr>
          <a:xfrm>
            <a:off x="3009701" y="6425403"/>
            <a:ext cx="6083300" cy="9906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市场短暂下跌时应加大投入，不要低位赎回</a:t>
            </a:r>
            <a:endParaRPr lang="zh-CN" altLang="en-US"/>
          </a:p>
        </p:txBody>
      </p:sp>
      <p:sp>
        <p:nvSpPr>
          <p:cNvPr id="1704" name="Object 1704"/>
          <p:cNvSpPr txBox="1"/>
          <p:nvPr/>
        </p:nvSpPr>
        <p:spPr>
          <a:xfrm>
            <a:off x="3009701" y="5516321"/>
            <a:ext cx="6083300" cy="7239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不要低位赎回</a:t>
            </a:r>
            <a:endParaRPr lang="zh-CN" altLang="en-US"/>
          </a:p>
        </p:txBody>
      </p:sp>
      <p:sp>
        <p:nvSpPr>
          <p:cNvPr id="1705" name="Object 1705"/>
          <p:cNvSpPr txBox="1"/>
          <p:nvPr/>
        </p:nvSpPr>
        <p:spPr>
          <a:xfrm>
            <a:off x="15658901" y="6425800"/>
            <a:ext cx="60833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下跌时应克服人性的弱点，千万不要定投断供</a:t>
            </a:r>
            <a:endParaRPr lang="zh-CN" altLang="en-US"/>
          </a:p>
        </p:txBody>
      </p:sp>
      <p:sp>
        <p:nvSpPr>
          <p:cNvPr id="1706" name="Object 1706"/>
          <p:cNvSpPr txBox="1"/>
          <p:nvPr/>
        </p:nvSpPr>
        <p:spPr>
          <a:xfrm>
            <a:off x="15658901" y="5504216"/>
            <a:ext cx="6083300" cy="7239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不要定投断供</a:t>
            </a:r>
            <a:endParaRPr lang="zh-CN" altLang="en-US"/>
          </a:p>
        </p:txBody>
      </p:sp>
      <p:pic>
        <p:nvPicPr>
          <p:cNvPr id="1707" name="image 1707"/>
          <p:cNvPicPr>
            <a:picLocks noChangeAspect="1"/>
          </p:cNvPicPr>
          <p:nvPr/>
        </p:nvPicPr>
        <p:blipFill>
          <a:blip r:embed="rId1707">
                </a:blip>
          <a:srcRect/>
          <a:stretch>
            <a:fillRect/>
          </a:stretch>
        </p:blipFill>
        <p:spPr>
          <a:xfrm rot="0" flipV="0" flipH="0">
            <a:off x="9702800" y="5105400"/>
            <a:ext cx="2654300" cy="3797300"/>
          </a:xfrm>
          <a:prstGeom prst="rect">
            <a:avLst/>
          </a:prstGeom>
        </p:spPr>
      </p:pic>
      <p:pic>
        <p:nvPicPr>
          <p:cNvPr id="1708" name="image 1708"/>
          <p:cNvPicPr>
            <a:picLocks noChangeAspect="1"/>
          </p:cNvPicPr>
          <p:nvPr/>
        </p:nvPicPr>
        <p:blipFill>
          <a:blip r:embed="rId1708">
                </a:blip>
          <a:srcRect/>
          <a:stretch>
            <a:fillRect/>
          </a:stretch>
        </p:blipFill>
        <p:spPr>
          <a:xfrm rot="0" flipV="0" flipH="0">
            <a:off x="12319000" y="5105400"/>
            <a:ext cx="2641600" cy="3797300"/>
          </a:xfrm>
          <a:prstGeom prst="rect">
            <a:avLst/>
          </a:prstGeom>
        </p:spPr>
      </p:pic>
      <p:pic>
        <p:nvPicPr>
          <p:cNvPr id="1709" name="image 1709"/>
          <p:cNvPicPr>
            <a:picLocks noChangeAspect="1"/>
          </p:cNvPicPr>
          <p:nvPr/>
        </p:nvPicPr>
        <p:blipFill>
          <a:blip r:embed="rId1709">
                </a:blip>
          <a:srcRect/>
          <a:stretch>
            <a:fillRect/>
          </a:stretch>
        </p:blipFill>
        <p:spPr>
          <a:xfrm rot="0" flipV="0" flipH="0">
            <a:off x="9169400" y="8839200"/>
            <a:ext cx="6324600" cy="1168400"/>
          </a:xfrm>
          <a:prstGeom prst="rect">
            <a:avLst/>
          </a:prstGeom>
        </p:spPr>
      </p:pic>
      <p:sp>
        <p:nvSpPr>
          <p:cNvPr id="17010" name="Object 17010"/>
          <p:cNvSpPr txBox="1"/>
          <p:nvPr/>
        </p:nvSpPr>
        <p:spPr>
          <a:xfrm>
            <a:off x="9169400" y="8919210"/>
            <a:ext cx="6324600" cy="850900"/>
          </a:xfrm>
          <a:prstGeom prst="rect">
            <a:avLst/>
          </a:prstGeom>
        </p:spPr>
        <p:txBody>
          <a:bodyPr vert="horz" anchor="t" rtlCol="0" anchorCtr="0">
            <a:noAutofit/>
          </a:bodyPr>
          <a:lstStyle/>
          <a:p>
            <a:pPr algn="ctr">
              <a:lnSpc>
                <a:spcPct val="100000"/>
              </a:lnSpc>
            </a:pPr>
            <a:r>
              <a:rPr sz="5600" i="0" b="0" spc="224" dirty="0" smtClean="0" lang="zh-CN">
                <a:solidFill>
                  <a:srgbClr val="003A7B"/>
                </a:solidFill>
                <a:latin typeface="Anton-Regular"/>
                <a:ea typeface="Anton-Regular"/>
              </a:rPr>
              <a:t>Two don't</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1801" name="image 1801"/>
          <p:cNvPicPr>
            <a:picLocks noChangeAspect="1"/>
          </p:cNvPicPr>
          <p:nvPr/>
        </p:nvPicPr>
        <p:blipFill>
          <a:blip r:embed="rId1801">
                </a:blip>
          <a:srcRect/>
          <a:stretch>
            <a:fillRect/>
          </a:stretch>
        </p:blipFill>
        <p:spPr>
          <a:xfrm rot="0" flipV="0" flipH="0">
            <a:off x="-12700" y="431800"/>
            <a:ext cx="6908800" cy="1219200"/>
          </a:xfrm>
          <a:prstGeom prst="rect">
            <a:avLst/>
          </a:prstGeom>
        </p:spPr>
      </p:pic>
      <p:sp>
        <p:nvSpPr>
          <p:cNvPr id="1802" name="Object 1802"/>
          <p:cNvSpPr txBox="1"/>
          <p:nvPr/>
        </p:nvSpPr>
        <p:spPr>
          <a:xfrm>
            <a:off x="739973" y="550911"/>
            <a:ext cx="6308534"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基金定投流程</a:t>
            </a:r>
            <a:endParaRPr lang="zh-CN" altLang="en-US"/>
          </a:p>
        </p:txBody>
      </p:sp>
      <p:pic>
        <p:nvPicPr>
          <p:cNvPr id="1803" name="image 1803"/>
          <p:cNvPicPr>
            <a:picLocks noChangeAspect="1"/>
          </p:cNvPicPr>
          <p:nvPr/>
        </p:nvPicPr>
        <p:blipFill>
          <a:blip r:embed="rId1803">
                </a:blip>
          <a:srcRect/>
          <a:stretch>
            <a:fillRect/>
          </a:stretch>
        </p:blipFill>
        <p:spPr>
          <a:xfrm rot="0" flipV="0" flipH="0">
            <a:off x="6096000" y="4927600"/>
            <a:ext cx="5588000" cy="1168400"/>
          </a:xfrm>
          <a:prstGeom prst="rect">
            <a:avLst/>
          </a:prstGeom>
        </p:spPr>
      </p:pic>
      <p:sp>
        <p:nvSpPr>
          <p:cNvPr id="1804" name="Object 1804"/>
          <p:cNvSpPr txBox="1"/>
          <p:nvPr/>
        </p:nvSpPr>
        <p:spPr>
          <a:xfrm>
            <a:off x="12152510" y="5012727"/>
            <a:ext cx="92837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确认用户定投购买需求确认用户定投购买需求确认用户定投购买需求确认用户定投购买需求</a:t>
            </a:r>
            <a:endParaRPr lang="zh-CN" altLang="en-US"/>
          </a:p>
        </p:txBody>
      </p:sp>
      <p:sp>
        <p:nvSpPr>
          <p:cNvPr id="1805" name="Object 1805"/>
          <p:cNvSpPr txBox="1"/>
          <p:nvPr/>
        </p:nvSpPr>
        <p:spPr>
          <a:xfrm>
            <a:off x="12152510" y="6294633"/>
            <a:ext cx="92837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个人开户；复印身份证；开通基金账户；选择基金产品；个人开户；复印身份证；开通基金账户；</a:t>
            </a:r>
            <a:endParaRPr lang="zh-CN" altLang="en-US"/>
          </a:p>
        </p:txBody>
      </p:sp>
      <p:sp>
        <p:nvSpPr>
          <p:cNvPr id="1806" name="Object 1806"/>
          <p:cNvSpPr txBox="1"/>
          <p:nvPr/>
        </p:nvSpPr>
        <p:spPr>
          <a:xfrm>
            <a:off x="7283450" y="5064082"/>
            <a:ext cx="3962400" cy="736600"/>
          </a:xfrm>
          <a:prstGeom prst="rect">
            <a:avLst/>
          </a:prstGeom>
        </p:spPr>
        <p:txBody>
          <a:bodyPr vert="horz" anchor="t" rtlCol="0" anchorCtr="0">
            <a:noAutofit/>
          </a:bodyPr>
          <a:lstStyle/>
          <a:p>
            <a:pPr algn="r">
              <a:lnSpc>
                <a:spcPct val="100000"/>
              </a:lnSpc>
            </a:pPr>
            <a:r>
              <a:rPr sz="4800" i="0" b="1" dirty="0" smtClean="0" lang="zh-CN">
                <a:solidFill>
                  <a:srgbClr val="FFFFFF"/>
                </a:solidFill>
                <a:latin typeface="OPPOSans-B"/>
                <a:ea typeface="OPPOSans-B"/>
              </a:rPr>
              <a:t>理念推介</a:t>
            </a:r>
            <a:endParaRPr lang="zh-CN" altLang="en-US"/>
          </a:p>
        </p:txBody>
      </p:sp>
      <p:pic>
        <p:nvPicPr>
          <p:cNvPr id="1807" name="image 1807"/>
          <p:cNvPicPr>
            <a:picLocks noChangeAspect="1"/>
          </p:cNvPicPr>
          <p:nvPr/>
        </p:nvPicPr>
        <p:blipFill>
          <a:blip r:embed="rId1807">
                </a:blip>
          <a:srcRect/>
          <a:stretch>
            <a:fillRect/>
          </a:stretch>
        </p:blipFill>
        <p:spPr>
          <a:xfrm rot="0" flipV="0" flipH="0">
            <a:off x="3835400" y="6248400"/>
            <a:ext cx="7848600" cy="1168400"/>
          </a:xfrm>
          <a:prstGeom prst="rect">
            <a:avLst/>
          </a:prstGeom>
        </p:spPr>
      </p:pic>
      <p:sp>
        <p:nvSpPr>
          <p:cNvPr id="1808" name="Object 1808"/>
          <p:cNvSpPr txBox="1"/>
          <p:nvPr/>
        </p:nvSpPr>
        <p:spPr>
          <a:xfrm>
            <a:off x="7283450" y="6392621"/>
            <a:ext cx="3962400" cy="736600"/>
          </a:xfrm>
          <a:prstGeom prst="rect">
            <a:avLst/>
          </a:prstGeom>
        </p:spPr>
        <p:txBody>
          <a:bodyPr vert="horz" anchor="t" rtlCol="0" anchorCtr="0">
            <a:noAutofit/>
          </a:bodyPr>
          <a:lstStyle/>
          <a:p>
            <a:pPr algn="r">
              <a:lnSpc>
                <a:spcPct val="100000"/>
              </a:lnSpc>
            </a:pPr>
            <a:r>
              <a:rPr sz="4800" i="0" b="1" dirty="0" smtClean="0" lang="zh-CN">
                <a:solidFill>
                  <a:srgbClr val="FFFFFF"/>
                </a:solidFill>
                <a:latin typeface="OPPOSans-B"/>
                <a:ea typeface="OPPOSans-B"/>
              </a:rPr>
              <a:t>开设基金账户</a:t>
            </a:r>
            <a:endParaRPr lang="zh-CN" altLang="en-US"/>
          </a:p>
        </p:txBody>
      </p:sp>
      <p:pic>
        <p:nvPicPr>
          <p:cNvPr id="1809" name="image 1809"/>
          <p:cNvPicPr>
            <a:picLocks noChangeAspect="1"/>
          </p:cNvPicPr>
          <p:nvPr/>
        </p:nvPicPr>
        <p:blipFill>
          <a:blip r:embed="rId1809">
                </a:blip>
          <a:srcRect/>
          <a:stretch>
            <a:fillRect/>
          </a:stretch>
        </p:blipFill>
        <p:spPr>
          <a:xfrm rot="0" flipV="0" flipH="0">
            <a:off x="5194300" y="4597400"/>
            <a:ext cx="1828800" cy="1828800"/>
          </a:xfrm>
          <a:prstGeom prst="rect">
            <a:avLst/>
          </a:prstGeom>
        </p:spPr>
      </p:pic>
      <p:sp>
        <p:nvSpPr>
          <p:cNvPr id="18010" name="Object 18010"/>
          <p:cNvSpPr txBox="1"/>
          <p:nvPr/>
        </p:nvSpPr>
        <p:spPr>
          <a:xfrm>
            <a:off x="5257800" y="5010150"/>
            <a:ext cx="1701800" cy="850900"/>
          </a:xfrm>
          <a:prstGeom prst="rect">
            <a:avLst/>
          </a:prstGeom>
        </p:spPr>
        <p:txBody>
          <a:bodyPr vert="horz" anchor="t" rtlCol="0" anchorCtr="0">
            <a:noAutofit/>
          </a:bodyPr>
          <a:lstStyle/>
          <a:p>
            <a:pPr algn="ctr">
              <a:lnSpc>
                <a:spcPct val="100000"/>
              </a:lnSpc>
            </a:pPr>
            <a:r>
              <a:rPr sz="5600" i="0" b="0" spc="224" dirty="0" smtClean="0" lang="zh-CN">
                <a:solidFill>
                  <a:srgbClr val="FFFFFF"/>
                </a:solidFill>
                <a:latin typeface="Anton-Regular"/>
                <a:ea typeface="Anton-Regular"/>
              </a:rPr>
              <a:t>01</a:t>
            </a:r>
            <a:endParaRPr lang="zh-CN" altLang="en-US"/>
          </a:p>
        </p:txBody>
      </p:sp>
      <p:pic>
        <p:nvPicPr>
          <p:cNvPr id="18011" name="image 18011"/>
          <p:cNvPicPr>
            <a:picLocks noChangeAspect="1"/>
          </p:cNvPicPr>
          <p:nvPr/>
        </p:nvPicPr>
        <p:blipFill>
          <a:blip r:embed="rId18011">
                </a:blip>
          <a:srcRect/>
          <a:stretch>
            <a:fillRect/>
          </a:stretch>
        </p:blipFill>
        <p:spPr>
          <a:xfrm rot="0" flipV="0" flipH="0">
            <a:off x="2946396" y="5918200"/>
            <a:ext cx="1828800" cy="1828800"/>
          </a:xfrm>
          <a:prstGeom prst="rect">
            <a:avLst/>
          </a:prstGeom>
        </p:spPr>
      </p:pic>
      <p:sp>
        <p:nvSpPr>
          <p:cNvPr id="18012" name="Object 18012"/>
          <p:cNvSpPr txBox="1"/>
          <p:nvPr/>
        </p:nvSpPr>
        <p:spPr>
          <a:xfrm>
            <a:off x="3001286" y="6330950"/>
            <a:ext cx="1719018" cy="850900"/>
          </a:xfrm>
          <a:prstGeom prst="rect">
            <a:avLst/>
          </a:prstGeom>
        </p:spPr>
        <p:txBody>
          <a:bodyPr vert="horz" anchor="t" rtlCol="0" anchorCtr="0">
            <a:noAutofit/>
          </a:bodyPr>
          <a:lstStyle/>
          <a:p>
            <a:pPr algn="ctr">
              <a:lnSpc>
                <a:spcPct val="100000"/>
              </a:lnSpc>
            </a:pPr>
            <a:r>
              <a:rPr sz="5600" i="0" b="0" spc="224" dirty="0" smtClean="0" lang="zh-CN">
                <a:solidFill>
                  <a:srgbClr val="FFFFFF"/>
                </a:solidFill>
                <a:latin typeface="Anton-Regular"/>
                <a:ea typeface="Anton-Regular"/>
              </a:rPr>
              <a:t>02</a:t>
            </a:r>
            <a:endParaRPr lang="zh-CN" altLang="en-US"/>
          </a:p>
        </p:txBody>
      </p:sp>
      <p:pic>
        <p:nvPicPr>
          <p:cNvPr id="18013" name="image 18013"/>
          <p:cNvPicPr>
            <a:picLocks noChangeAspect="1"/>
          </p:cNvPicPr>
          <p:nvPr/>
        </p:nvPicPr>
        <p:blipFill>
          <a:blip r:embed="rId18013">
                </a:blip>
          <a:srcRect/>
          <a:stretch>
            <a:fillRect/>
          </a:stretch>
        </p:blipFill>
        <p:spPr>
          <a:xfrm rot="0" flipV="0" flipH="0">
            <a:off x="6096000" y="7594600"/>
            <a:ext cx="5588000" cy="1168400"/>
          </a:xfrm>
          <a:prstGeom prst="rect">
            <a:avLst/>
          </a:prstGeom>
        </p:spPr>
      </p:pic>
      <p:sp>
        <p:nvSpPr>
          <p:cNvPr id="18014" name="Object 18014"/>
          <p:cNvSpPr txBox="1"/>
          <p:nvPr/>
        </p:nvSpPr>
        <p:spPr>
          <a:xfrm>
            <a:off x="12152510" y="7669607"/>
            <a:ext cx="92837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开通定投业务定额签约；确定业务开通定投业务定额签约；确定业务</a:t>
            </a:r>
            <a:endParaRPr lang="zh-CN" altLang="en-US"/>
          </a:p>
        </p:txBody>
      </p:sp>
      <p:sp>
        <p:nvSpPr>
          <p:cNvPr id="18015" name="Object 18015"/>
          <p:cNvSpPr txBox="1"/>
          <p:nvPr/>
        </p:nvSpPr>
        <p:spPr>
          <a:xfrm>
            <a:off x="12152510" y="8952307"/>
            <a:ext cx="92837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定额签约；确定业务定额签约；确定业务定额签约；确定业务定额签约；确定业务</a:t>
            </a:r>
            <a:endParaRPr lang="zh-CN" altLang="en-US"/>
          </a:p>
        </p:txBody>
      </p:sp>
      <p:sp>
        <p:nvSpPr>
          <p:cNvPr id="18016" name="Object 18016"/>
          <p:cNvSpPr txBox="1"/>
          <p:nvPr/>
        </p:nvSpPr>
        <p:spPr>
          <a:xfrm>
            <a:off x="7283450" y="7737630"/>
            <a:ext cx="3962400" cy="736600"/>
          </a:xfrm>
          <a:prstGeom prst="rect">
            <a:avLst/>
          </a:prstGeom>
        </p:spPr>
        <p:txBody>
          <a:bodyPr vert="horz" anchor="t" rtlCol="0" anchorCtr="0">
            <a:noAutofit/>
          </a:bodyPr>
          <a:lstStyle/>
          <a:p>
            <a:pPr algn="r">
              <a:lnSpc>
                <a:spcPct val="100000"/>
              </a:lnSpc>
            </a:pPr>
            <a:r>
              <a:rPr sz="4800" i="0" b="1" dirty="0" smtClean="0" lang="zh-CN">
                <a:solidFill>
                  <a:srgbClr val="FFFFFF"/>
                </a:solidFill>
                <a:latin typeface="OPPOSans-B"/>
                <a:ea typeface="OPPOSans-B"/>
              </a:rPr>
              <a:t>选择基金产品</a:t>
            </a:r>
            <a:endParaRPr lang="zh-CN" altLang="en-US"/>
          </a:p>
        </p:txBody>
      </p:sp>
      <p:pic>
        <p:nvPicPr>
          <p:cNvPr id="18017" name="image 18017"/>
          <p:cNvPicPr>
            <a:picLocks noChangeAspect="1"/>
          </p:cNvPicPr>
          <p:nvPr/>
        </p:nvPicPr>
        <p:blipFill>
          <a:blip r:embed="rId18017">
                </a:blip>
          <a:srcRect/>
          <a:stretch>
            <a:fillRect/>
          </a:stretch>
        </p:blipFill>
        <p:spPr>
          <a:xfrm rot="0" flipV="0" flipH="0">
            <a:off x="3835400" y="8915400"/>
            <a:ext cx="7848600" cy="1168400"/>
          </a:xfrm>
          <a:prstGeom prst="rect">
            <a:avLst/>
          </a:prstGeom>
        </p:spPr>
      </p:pic>
      <p:sp>
        <p:nvSpPr>
          <p:cNvPr id="18018" name="Object 18018"/>
          <p:cNvSpPr txBox="1"/>
          <p:nvPr/>
        </p:nvSpPr>
        <p:spPr>
          <a:xfrm>
            <a:off x="7283450" y="9054858"/>
            <a:ext cx="3962400" cy="736600"/>
          </a:xfrm>
          <a:prstGeom prst="rect">
            <a:avLst/>
          </a:prstGeom>
        </p:spPr>
        <p:txBody>
          <a:bodyPr vert="horz" anchor="t" rtlCol="0" anchorCtr="0">
            <a:noAutofit/>
          </a:bodyPr>
          <a:lstStyle/>
          <a:p>
            <a:pPr algn="r">
              <a:lnSpc>
                <a:spcPct val="100000"/>
              </a:lnSpc>
            </a:pPr>
            <a:r>
              <a:rPr sz="4800" i="0" b="1" dirty="0" smtClean="0" lang="zh-CN">
                <a:solidFill>
                  <a:srgbClr val="FFFFFF"/>
                </a:solidFill>
                <a:latin typeface="OPPOSans-B"/>
                <a:ea typeface="OPPOSans-B"/>
              </a:rPr>
              <a:t>开通定投业务</a:t>
            </a:r>
            <a:endParaRPr lang="zh-CN" altLang="en-US"/>
          </a:p>
        </p:txBody>
      </p:sp>
      <p:pic>
        <p:nvPicPr>
          <p:cNvPr id="18019" name="image 18019"/>
          <p:cNvPicPr>
            <a:picLocks noChangeAspect="1"/>
          </p:cNvPicPr>
          <p:nvPr/>
        </p:nvPicPr>
        <p:blipFill>
          <a:blip r:embed="rId18019">
                </a:blip>
          <a:srcRect/>
          <a:stretch>
            <a:fillRect/>
          </a:stretch>
        </p:blipFill>
        <p:spPr>
          <a:xfrm rot="0" flipV="0" flipH="0">
            <a:off x="5194296" y="7264400"/>
            <a:ext cx="1828800" cy="1828800"/>
          </a:xfrm>
          <a:prstGeom prst="rect">
            <a:avLst/>
          </a:prstGeom>
        </p:spPr>
      </p:pic>
      <p:sp>
        <p:nvSpPr>
          <p:cNvPr id="18020" name="Object 18020"/>
          <p:cNvSpPr txBox="1"/>
          <p:nvPr/>
        </p:nvSpPr>
        <p:spPr>
          <a:xfrm>
            <a:off x="5226039" y="7677150"/>
            <a:ext cx="1765312" cy="850900"/>
          </a:xfrm>
          <a:prstGeom prst="rect">
            <a:avLst/>
          </a:prstGeom>
        </p:spPr>
        <p:txBody>
          <a:bodyPr vert="horz" anchor="t" rtlCol="0" anchorCtr="0">
            <a:noAutofit/>
          </a:bodyPr>
          <a:lstStyle/>
          <a:p>
            <a:pPr algn="ctr">
              <a:lnSpc>
                <a:spcPct val="100000"/>
              </a:lnSpc>
            </a:pPr>
            <a:r>
              <a:rPr sz="5600" i="0" b="0" spc="224" dirty="0" smtClean="0" lang="zh-CN">
                <a:solidFill>
                  <a:srgbClr val="FFFFFF"/>
                </a:solidFill>
                <a:latin typeface="Anton-Regular"/>
                <a:ea typeface="Anton-Regular"/>
              </a:rPr>
              <a:t>03</a:t>
            </a:r>
            <a:endParaRPr lang="zh-CN" altLang="en-US"/>
          </a:p>
        </p:txBody>
      </p:sp>
      <p:pic>
        <p:nvPicPr>
          <p:cNvPr id="18021" name="image 18021"/>
          <p:cNvPicPr>
            <a:picLocks noChangeAspect="1"/>
          </p:cNvPicPr>
          <p:nvPr/>
        </p:nvPicPr>
        <p:blipFill>
          <a:blip r:embed="rId18021">
                </a:blip>
          <a:srcRect/>
          <a:stretch>
            <a:fillRect/>
          </a:stretch>
        </p:blipFill>
        <p:spPr>
          <a:xfrm rot="0" flipV="0" flipH="0">
            <a:off x="2946396" y="8585200"/>
            <a:ext cx="1828800" cy="1828800"/>
          </a:xfrm>
          <a:prstGeom prst="rect">
            <a:avLst/>
          </a:prstGeom>
        </p:spPr>
      </p:pic>
      <p:sp>
        <p:nvSpPr>
          <p:cNvPr id="18022" name="Object 18022"/>
          <p:cNvSpPr txBox="1"/>
          <p:nvPr/>
        </p:nvSpPr>
        <p:spPr>
          <a:xfrm>
            <a:off x="2973834" y="8997950"/>
            <a:ext cx="1773923" cy="850900"/>
          </a:xfrm>
          <a:prstGeom prst="rect">
            <a:avLst/>
          </a:prstGeom>
        </p:spPr>
        <p:txBody>
          <a:bodyPr vert="horz" anchor="t" rtlCol="0" anchorCtr="0">
            <a:noAutofit/>
          </a:bodyPr>
          <a:lstStyle/>
          <a:p>
            <a:pPr algn="ctr">
              <a:lnSpc>
                <a:spcPct val="100000"/>
              </a:lnSpc>
            </a:pPr>
            <a:r>
              <a:rPr sz="5600" i="0" b="0" spc="224" dirty="0" smtClean="0" lang="zh-CN">
                <a:solidFill>
                  <a:srgbClr val="FFFFFF"/>
                </a:solidFill>
                <a:latin typeface="Anton-Regular"/>
                <a:ea typeface="Anton-Regular"/>
              </a:rPr>
              <a:t>04</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1901" name="image 1901"/>
          <p:cNvPicPr>
            <a:picLocks noChangeAspect="1"/>
          </p:cNvPicPr>
          <p:nvPr/>
        </p:nvPicPr>
        <p:blipFill>
          <a:blip r:embed="rId1901">
                </a:blip>
          <a:srcRect/>
          <a:stretch>
            <a:fillRect/>
          </a:stretch>
        </p:blipFill>
        <p:spPr>
          <a:xfrm rot="0" flipV="0" flipH="0">
            <a:off x="0" y="0"/>
            <a:ext cx="24384000" cy="13716000"/>
          </a:xfrm>
          <a:prstGeom prst="rect">
            <a:avLst/>
          </a:prstGeom>
        </p:spPr>
      </p:pic>
      <p:pic>
        <p:nvPicPr>
          <p:cNvPr id="1902" name="image 1902"/>
          <p:cNvPicPr>
            <a:picLocks noChangeAspect="1"/>
          </p:cNvPicPr>
          <p:nvPr/>
        </p:nvPicPr>
        <p:blipFill>
          <a:blip r:embed="rId1902">
                </a:blip>
          <a:srcRect/>
          <a:stretch>
            <a:fillRect/>
          </a:stretch>
        </p:blipFill>
        <p:spPr>
          <a:xfrm rot="0" flipV="0" flipH="0">
            <a:off x="0" y="0"/>
            <a:ext cx="24384000" cy="13716000"/>
          </a:xfrm>
          <a:prstGeom prst="rect">
            <a:avLst/>
          </a:prstGeom>
        </p:spPr>
      </p:pic>
      <p:pic>
        <p:nvPicPr>
          <p:cNvPr id="1903" name="image 1903"/>
          <p:cNvPicPr>
            <a:picLocks noChangeAspect="1"/>
          </p:cNvPicPr>
          <p:nvPr/>
        </p:nvPicPr>
        <p:blipFill>
          <a:blip r:embed="rId1903">
                </a:blip>
          <a:srcRect/>
          <a:stretch>
            <a:fillRect/>
          </a:stretch>
        </p:blipFill>
        <p:spPr>
          <a:xfrm rot="0" flipV="0" flipH="0">
            <a:off x="2184400" y="8699500"/>
            <a:ext cx="6515100" cy="1003300"/>
          </a:xfrm>
          <a:prstGeom prst="rect">
            <a:avLst/>
          </a:prstGeom>
        </p:spPr>
      </p:pic>
      <p:sp>
        <p:nvSpPr>
          <p:cNvPr id="1904" name="Object 1904"/>
          <p:cNvSpPr txBox="1"/>
          <p:nvPr/>
        </p:nvSpPr>
        <p:spPr>
          <a:xfrm>
            <a:off x="1951903" y="8839200"/>
            <a:ext cx="6980093" cy="571500"/>
          </a:xfrm>
          <a:prstGeom prst="rect">
            <a:avLst/>
          </a:prstGeom>
        </p:spPr>
        <p:txBody>
          <a:bodyPr vert="horz" anchor="t" rtlCol="0" anchorCtr="0">
            <a:noAutofit/>
          </a:bodyPr>
          <a:lstStyle/>
          <a:p>
            <a:pPr algn="ctr">
              <a:lnSpc>
                <a:spcPct val="100000"/>
              </a:lnSpc>
            </a:pPr>
            <a:r>
              <a:rPr sz="3800" i="0" b="0" dirty="0" smtClean="0" lang="zh-CN">
                <a:solidFill>
                  <a:srgbClr val="003A7C"/>
                </a:solidFill>
                <a:latin typeface="OPPOSans-B"/>
                <a:ea typeface="OPPOSans-B"/>
              </a:rPr>
              <a:t>Speaker: Gao Xiaoding</a:t>
            </a:r>
            <a:endParaRPr lang="zh-CN" altLang="en-US"/>
          </a:p>
        </p:txBody>
      </p:sp>
      <p:sp>
        <p:nvSpPr>
          <p:cNvPr id="1905" name="Object 1905"/>
          <p:cNvSpPr txBox="1"/>
          <p:nvPr/>
        </p:nvSpPr>
        <p:spPr>
          <a:xfrm>
            <a:off x="2082800" y="2294558"/>
            <a:ext cx="12255687" cy="3098800"/>
          </a:xfrm>
          <a:prstGeom prst="rect">
            <a:avLst/>
          </a:prstGeom>
        </p:spPr>
        <p:txBody>
          <a:bodyPr vert="horz" anchor="t" rtlCol="0" anchorCtr="0">
            <a:noAutofit/>
          </a:bodyPr>
          <a:lstStyle/>
          <a:p>
            <a:pPr algn="l">
              <a:lnSpc>
                <a:spcPct val="113333"/>
              </a:lnSpc>
            </a:pPr>
            <a:r>
              <a:rPr sz="9000" i="0" b="0" spc="360" dirty="0" smtClean="0" lang="zh-CN">
                <a:solidFill>
                  <a:srgbClr val="FFFFFF"/>
                </a:solidFill>
                <a:latin typeface="Anton-Regular"/>
                <a:ea typeface="Anton-Regular"/>
              </a:rPr>
              <a:t>Thank you for </a:t>
            </a:r>
            <a:endParaRPr lang="zh-CN" altLang="en-US" sz="9000"/>
          </a:p>
          <a:p>
            <a:pPr algn="l">
              <a:lnSpc>
                <a:spcPct val="113333"/>
              </a:lnSpc>
            </a:pPr>
            <a:r>
              <a:rPr sz="9000" i="0" b="0" spc="360" dirty="0" smtClean="0" lang="zh-CN">
                <a:solidFill>
                  <a:srgbClr val="FFFFFF"/>
                </a:solidFill>
                <a:latin typeface="Anton-Regular"/>
                <a:ea typeface="Anton-Regular"/>
              </a:rPr>
              <a:t>watching</a:t>
            </a:r>
            <a:endParaRPr lang="zh-CN" altLang="en-US"/>
          </a:p>
        </p:txBody>
      </p:sp>
      <p:sp>
        <p:nvSpPr>
          <p:cNvPr id="1906" name="Object 1906"/>
          <p:cNvSpPr txBox="1"/>
          <p:nvPr/>
        </p:nvSpPr>
        <p:spPr>
          <a:xfrm>
            <a:off x="2082800" y="5797645"/>
            <a:ext cx="12188990" cy="914400"/>
          </a:xfrm>
          <a:prstGeom prst="rect">
            <a:avLst/>
          </a:prstGeom>
        </p:spPr>
        <p:txBody>
          <a:bodyPr vert="horz" anchor="t" rtlCol="0" anchorCtr="0">
            <a:noAutofit/>
          </a:bodyPr>
          <a:lstStyle/>
          <a:p>
            <a:pPr algn="l">
              <a:lnSpc>
                <a:spcPct val="100000"/>
              </a:lnSpc>
            </a:pPr>
            <a:r>
              <a:rPr sz="6000" i="0" b="0" spc="1200" dirty="0" smtClean="0" lang="zh-CN">
                <a:solidFill>
                  <a:srgbClr val="FFFFFF"/>
                </a:solidFill>
                <a:latin typeface="OPPOSans-R"/>
                <a:ea typeface="OPPOSans-R"/>
              </a:rPr>
              <a:t>谢谢您的观看</a:t>
            </a:r>
            <a:endParaRPr lang="zh-CN" altLang="en-US"/>
          </a:p>
        </p:txBody>
      </p:sp>
      <p:sp>
        <p:nvSpPr>
          <p:cNvPr id="1907" name="Object 1907"/>
          <p:cNvSpPr txBox="1"/>
          <p:nvPr/>
        </p:nvSpPr>
        <p:spPr>
          <a:xfrm>
            <a:off x="2406650" y="10024362"/>
            <a:ext cx="6121400" cy="520700"/>
          </a:xfrm>
          <a:prstGeom prst="rect">
            <a:avLst/>
          </a:prstGeom>
        </p:spPr>
        <p:txBody>
          <a:bodyPr vert="horz" anchor="t" rtlCol="0" anchorCtr="0">
            <a:noAutofit/>
          </a:bodyPr>
          <a:lstStyle/>
          <a:p>
            <a:pPr algn="l">
              <a:lnSpc>
                <a:spcPct val="100000"/>
              </a:lnSpc>
            </a:pPr>
            <a:r>
              <a:rPr sz="3400" i="0" b="0" dirty="0" smtClean="0" lang="zh-CN">
                <a:solidFill>
                  <a:srgbClr val="FFFFFF"/>
                </a:solidFill>
                <a:latin typeface="OPPOSans-R"/>
                <a:ea typeface="OPPOSans-R"/>
              </a:rPr>
              <a:t>Time: 2020.6.30</a:t>
            </a:r>
            <a:endParaRPr lang="zh-CN" altLang="en-US"/>
          </a:p>
        </p:txBody>
      </p:sp>
      <p:pic>
        <p:nvPicPr>
          <p:cNvPr id="1908" name="image 1908"/>
          <p:cNvPicPr>
            <a:picLocks noChangeAspect="1"/>
          </p:cNvPicPr>
          <p:nvPr/>
        </p:nvPicPr>
        <p:blipFill>
          <a:blip r:embed="rId1908">
                </a:blip>
          <a:srcRect/>
          <a:stretch>
            <a:fillRect/>
          </a:stretch>
        </p:blipFill>
        <p:spPr>
          <a:xfrm rot="0" flipV="0" flipH="0">
            <a:off x="12268200" y="3098800"/>
            <a:ext cx="10579100" cy="7759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01" name="Object 201"/>
          <p:cNvSpPr txBox="1"/>
          <p:nvPr/>
        </p:nvSpPr>
        <p:spPr>
          <a:xfrm>
            <a:off x="3122262" y="8783380"/>
            <a:ext cx="4254500" cy="584200"/>
          </a:xfrm>
          <a:prstGeom prst="rect">
            <a:avLst/>
          </a:prstGeom>
        </p:spPr>
        <p:txBody>
          <a:bodyPr vert="horz" anchor="t" rtlCol="0" anchorCtr="0">
            <a:noAutofit/>
          </a:bodyPr>
          <a:lstStyle/>
          <a:p>
            <a:pPr algn="ctr">
              <a:lnSpc>
                <a:spcPct val="100000"/>
              </a:lnSpc>
            </a:pPr>
            <a:r>
              <a:rPr sz="3800" i="0" b="0" dirty="0" smtClean="0" lang="zh-CN">
                <a:solidFill>
                  <a:srgbClr val="003A7C"/>
                </a:solidFill>
                <a:latin typeface="OPPOSans-B"/>
                <a:ea typeface="OPPOSans-B"/>
              </a:rPr>
              <a:t>基金定投概念</a:t>
            </a:r>
            <a:endParaRPr lang="zh-CN" altLang="en-US"/>
          </a:p>
        </p:txBody>
      </p:sp>
      <p:pic>
        <p:nvPicPr>
          <p:cNvPr id="202" name="image 202"/>
          <p:cNvPicPr>
            <a:picLocks noChangeAspect="1"/>
          </p:cNvPicPr>
          <p:nvPr/>
        </p:nvPicPr>
        <p:blipFill>
          <a:blip r:embed="rId202">
                </a:blip>
          <a:srcRect/>
          <a:stretch>
            <a:fillRect/>
          </a:stretch>
        </p:blipFill>
        <p:spPr>
          <a:xfrm rot="0" flipV="0" flipH="0">
            <a:off x="-25400" y="6959600"/>
            <a:ext cx="24434800" cy="609600"/>
          </a:xfrm>
          <a:prstGeom prst="rect">
            <a:avLst/>
          </a:prstGeom>
        </p:spPr>
      </p:pic>
      <p:pic>
        <p:nvPicPr>
          <p:cNvPr id="203" name="image 203"/>
          <p:cNvPicPr>
            <a:picLocks noChangeAspect="1"/>
          </p:cNvPicPr>
          <p:nvPr/>
        </p:nvPicPr>
        <p:blipFill>
          <a:blip r:embed="rId203">
                </a:blip>
          <a:srcRect/>
          <a:stretch>
            <a:fillRect/>
          </a:stretch>
        </p:blipFill>
        <p:spPr>
          <a:xfrm rot="0" flipV="0" flipH="0">
            <a:off x="4368800" y="6337300"/>
            <a:ext cx="1612900" cy="1854200"/>
          </a:xfrm>
          <a:prstGeom prst="rect">
            <a:avLst/>
          </a:prstGeom>
        </p:spPr>
      </p:pic>
      <p:sp>
        <p:nvSpPr>
          <p:cNvPr id="204" name="Object 204"/>
          <p:cNvSpPr txBox="1"/>
          <p:nvPr/>
        </p:nvSpPr>
        <p:spPr>
          <a:xfrm>
            <a:off x="4368802" y="4697040"/>
            <a:ext cx="1612900" cy="1104900"/>
          </a:xfrm>
          <a:prstGeom prst="rect">
            <a:avLst/>
          </a:prstGeom>
        </p:spPr>
        <p:txBody>
          <a:bodyPr vert="horz" anchor="t" rtlCol="0" anchorCtr="0">
            <a:noAutofit/>
          </a:bodyPr>
          <a:lstStyle/>
          <a:p>
            <a:pPr algn="ctr">
              <a:lnSpc>
                <a:spcPct val="100000"/>
              </a:lnSpc>
            </a:pPr>
            <a:r>
              <a:rPr sz="7200" i="0" b="0" spc="288" dirty="0" smtClean="0" lang="zh-CN">
                <a:solidFill>
                  <a:srgbClr val="003A7B"/>
                </a:solidFill>
                <a:latin typeface="Anton-Regular"/>
                <a:ea typeface="Anton-Regular"/>
              </a:rPr>
              <a:t>01</a:t>
            </a:r>
            <a:endParaRPr lang="zh-CN" altLang="en-US"/>
          </a:p>
        </p:txBody>
      </p:sp>
      <p:sp>
        <p:nvSpPr>
          <p:cNvPr id="205" name="Object 205"/>
          <p:cNvSpPr txBox="1"/>
          <p:nvPr/>
        </p:nvSpPr>
        <p:spPr>
          <a:xfrm>
            <a:off x="3122262" y="9573416"/>
            <a:ext cx="4254500" cy="901700"/>
          </a:xfrm>
          <a:prstGeom prst="rect">
            <a:avLst/>
          </a:prstGeom>
        </p:spPr>
        <p:txBody>
          <a:bodyPr vert="horz" anchor="t" rtlCol="0" anchorCtr="0">
            <a:noAutofit/>
          </a:bodyPr>
          <a:lstStyle/>
          <a:p>
            <a:pPr algn="ctr">
              <a:lnSpc>
                <a:spcPct val="100000"/>
              </a:lnSpc>
            </a:pPr>
            <a:r>
              <a:rPr sz="3000" i="0" b="0" dirty="0" smtClean="0" lang="zh-CN">
                <a:solidFill>
                  <a:srgbClr val="003A7C"/>
                </a:solidFill>
                <a:latin typeface="OPPOSans-R"/>
                <a:ea typeface="OPPOSans-R"/>
              </a:rPr>
              <a:t>Fund fixed investment concept</a:t>
            </a:r>
            <a:endParaRPr lang="zh-CN" altLang="en-US"/>
          </a:p>
        </p:txBody>
      </p:sp>
      <p:sp>
        <p:nvSpPr>
          <p:cNvPr id="206" name="Object 206"/>
          <p:cNvSpPr txBox="1"/>
          <p:nvPr/>
        </p:nvSpPr>
        <p:spPr>
          <a:xfrm>
            <a:off x="10136500" y="9573416"/>
            <a:ext cx="4152900" cy="901700"/>
          </a:xfrm>
          <a:prstGeom prst="rect">
            <a:avLst/>
          </a:prstGeom>
        </p:spPr>
        <p:txBody>
          <a:bodyPr vert="horz" anchor="t" rtlCol="0" anchorCtr="0">
            <a:noAutofit/>
          </a:bodyPr>
          <a:lstStyle/>
          <a:p>
            <a:pPr algn="ctr">
              <a:lnSpc>
                <a:spcPct val="100000"/>
              </a:lnSpc>
            </a:pPr>
            <a:r>
              <a:rPr sz="3000" i="0" b="0" dirty="0" smtClean="0" lang="zh-CN">
                <a:solidFill>
                  <a:srgbClr val="003A7C"/>
                </a:solidFill>
                <a:latin typeface="OPPOSans-R"/>
                <a:ea typeface="OPPOSans-R"/>
              </a:rPr>
              <a:t>Significance of Fund Investment</a:t>
            </a:r>
            <a:endParaRPr lang="zh-CN" altLang="en-US"/>
          </a:p>
        </p:txBody>
      </p:sp>
      <p:sp>
        <p:nvSpPr>
          <p:cNvPr id="207" name="Object 207"/>
          <p:cNvSpPr txBox="1"/>
          <p:nvPr/>
        </p:nvSpPr>
        <p:spPr>
          <a:xfrm>
            <a:off x="17130362" y="9573416"/>
            <a:ext cx="4254500" cy="901700"/>
          </a:xfrm>
          <a:prstGeom prst="rect">
            <a:avLst/>
          </a:prstGeom>
        </p:spPr>
        <p:txBody>
          <a:bodyPr vert="horz" anchor="t" rtlCol="0" anchorCtr="0">
            <a:noAutofit/>
          </a:bodyPr>
          <a:lstStyle/>
          <a:p>
            <a:pPr algn="ctr">
              <a:lnSpc>
                <a:spcPct val="100000"/>
              </a:lnSpc>
            </a:pPr>
            <a:r>
              <a:rPr sz="3000" i="0" b="0" dirty="0" smtClean="0" lang="zh-CN">
                <a:solidFill>
                  <a:srgbClr val="003A7C"/>
                </a:solidFill>
                <a:latin typeface="OPPOSans-R"/>
                <a:ea typeface="OPPOSans-R"/>
              </a:rPr>
              <a:t>Fund fixed investment marketing</a:t>
            </a:r>
            <a:endParaRPr lang="zh-CN" altLang="en-US"/>
          </a:p>
        </p:txBody>
      </p:sp>
      <p:sp>
        <p:nvSpPr>
          <p:cNvPr id="208" name="Object 208"/>
          <p:cNvSpPr txBox="1"/>
          <p:nvPr/>
        </p:nvSpPr>
        <p:spPr>
          <a:xfrm>
            <a:off x="10136500" y="8783380"/>
            <a:ext cx="4152900" cy="584200"/>
          </a:xfrm>
          <a:prstGeom prst="rect">
            <a:avLst/>
          </a:prstGeom>
        </p:spPr>
        <p:txBody>
          <a:bodyPr vert="horz" anchor="t" rtlCol="0" anchorCtr="0">
            <a:noAutofit/>
          </a:bodyPr>
          <a:lstStyle/>
          <a:p>
            <a:pPr algn="ctr">
              <a:lnSpc>
                <a:spcPct val="100000"/>
              </a:lnSpc>
            </a:pPr>
            <a:r>
              <a:rPr sz="3800" i="0" b="0" dirty="0" smtClean="0" lang="zh-CN">
                <a:solidFill>
                  <a:srgbClr val="003A7C"/>
                </a:solidFill>
                <a:latin typeface="OPPOSans-B"/>
                <a:ea typeface="OPPOSans-B"/>
              </a:rPr>
              <a:t>基金定投意义</a:t>
            </a:r>
            <a:endParaRPr lang="zh-CN" altLang="en-US"/>
          </a:p>
        </p:txBody>
      </p:sp>
      <p:pic>
        <p:nvPicPr>
          <p:cNvPr id="209" name="image 209"/>
          <p:cNvPicPr>
            <a:picLocks noChangeAspect="1"/>
          </p:cNvPicPr>
          <p:nvPr/>
        </p:nvPicPr>
        <p:blipFill>
          <a:blip r:embed="rId209">
                </a:blip>
          <a:srcRect/>
          <a:stretch>
            <a:fillRect/>
          </a:stretch>
        </p:blipFill>
        <p:spPr>
          <a:xfrm rot="0" flipV="0" flipH="0">
            <a:off x="11379200" y="6337300"/>
            <a:ext cx="1612900" cy="1854200"/>
          </a:xfrm>
          <a:prstGeom prst="rect">
            <a:avLst/>
          </a:prstGeom>
        </p:spPr>
      </p:pic>
      <p:sp>
        <p:nvSpPr>
          <p:cNvPr id="2010" name="Object 2010"/>
          <p:cNvSpPr txBox="1"/>
          <p:nvPr/>
        </p:nvSpPr>
        <p:spPr>
          <a:xfrm>
            <a:off x="11391889" y="4697040"/>
            <a:ext cx="1600212" cy="1104900"/>
          </a:xfrm>
          <a:prstGeom prst="rect">
            <a:avLst/>
          </a:prstGeom>
        </p:spPr>
        <p:txBody>
          <a:bodyPr vert="horz" anchor="t" rtlCol="0" anchorCtr="0">
            <a:noAutofit/>
          </a:bodyPr>
          <a:lstStyle/>
          <a:p>
            <a:pPr algn="ctr">
              <a:lnSpc>
                <a:spcPct val="100000"/>
              </a:lnSpc>
            </a:pPr>
            <a:r>
              <a:rPr sz="7200" i="0" b="0" spc="288" dirty="0" smtClean="0" lang="zh-CN">
                <a:solidFill>
                  <a:srgbClr val="003A7B"/>
                </a:solidFill>
                <a:latin typeface="Anton-Regular"/>
                <a:ea typeface="Anton-Regular"/>
              </a:rPr>
              <a:t>02</a:t>
            </a:r>
            <a:endParaRPr lang="zh-CN" altLang="en-US"/>
          </a:p>
        </p:txBody>
      </p:sp>
      <p:sp>
        <p:nvSpPr>
          <p:cNvPr id="2011" name="Object 2011"/>
          <p:cNvSpPr txBox="1"/>
          <p:nvPr/>
        </p:nvSpPr>
        <p:spPr>
          <a:xfrm>
            <a:off x="17130362" y="8786753"/>
            <a:ext cx="4254500" cy="584200"/>
          </a:xfrm>
          <a:prstGeom prst="rect">
            <a:avLst/>
          </a:prstGeom>
        </p:spPr>
        <p:txBody>
          <a:bodyPr vert="horz" anchor="t" rtlCol="0" anchorCtr="0">
            <a:noAutofit/>
          </a:bodyPr>
          <a:lstStyle/>
          <a:p>
            <a:pPr algn="ctr">
              <a:lnSpc>
                <a:spcPct val="100000"/>
              </a:lnSpc>
            </a:pPr>
            <a:r>
              <a:rPr sz="3800" i="0" b="0" dirty="0" smtClean="0" lang="zh-CN">
                <a:solidFill>
                  <a:srgbClr val="003A7C"/>
                </a:solidFill>
                <a:latin typeface="OPPOSans-B"/>
                <a:ea typeface="OPPOSans-B"/>
              </a:rPr>
              <a:t>基金定投营销</a:t>
            </a:r>
            <a:endParaRPr lang="zh-CN" altLang="en-US"/>
          </a:p>
        </p:txBody>
      </p:sp>
      <p:pic>
        <p:nvPicPr>
          <p:cNvPr id="2012" name="image 2012"/>
          <p:cNvPicPr>
            <a:picLocks noChangeAspect="1"/>
          </p:cNvPicPr>
          <p:nvPr/>
        </p:nvPicPr>
        <p:blipFill>
          <a:blip r:embed="rId2012">
                </a:blip>
          <a:srcRect/>
          <a:stretch>
            <a:fillRect/>
          </a:stretch>
        </p:blipFill>
        <p:spPr>
          <a:xfrm rot="0" flipV="0" flipH="0">
            <a:off x="18376900" y="6337300"/>
            <a:ext cx="1612900" cy="1854200"/>
          </a:xfrm>
          <a:prstGeom prst="rect">
            <a:avLst/>
          </a:prstGeom>
        </p:spPr>
      </p:pic>
      <p:sp>
        <p:nvSpPr>
          <p:cNvPr id="2013" name="Object 2013"/>
          <p:cNvSpPr txBox="1"/>
          <p:nvPr/>
        </p:nvSpPr>
        <p:spPr>
          <a:xfrm>
            <a:off x="18376902" y="4697040"/>
            <a:ext cx="1612900" cy="1104900"/>
          </a:xfrm>
          <a:prstGeom prst="rect">
            <a:avLst/>
          </a:prstGeom>
        </p:spPr>
        <p:txBody>
          <a:bodyPr vert="horz" anchor="t" rtlCol="0" anchorCtr="0">
            <a:noAutofit/>
          </a:bodyPr>
          <a:lstStyle/>
          <a:p>
            <a:pPr algn="ctr">
              <a:lnSpc>
                <a:spcPct val="100000"/>
              </a:lnSpc>
            </a:pPr>
            <a:r>
              <a:rPr sz="7200" i="0" b="0" spc="288" dirty="0" smtClean="0" lang="zh-CN">
                <a:solidFill>
                  <a:srgbClr val="003A7B"/>
                </a:solidFill>
                <a:latin typeface="Anton-Regular"/>
                <a:ea typeface="Anton-Regular"/>
              </a:rPr>
              <a:t>03</a:t>
            </a:r>
            <a:endParaRPr lang="zh-CN" altLang="en-US"/>
          </a:p>
        </p:txBody>
      </p:sp>
      <p:pic>
        <p:nvPicPr>
          <p:cNvPr id="2014" name="image 2014"/>
          <p:cNvPicPr>
            <a:picLocks noChangeAspect="1"/>
          </p:cNvPicPr>
          <p:nvPr/>
        </p:nvPicPr>
        <p:blipFill>
          <a:blip r:embed="rId2014">
                </a:blip>
          <a:srcRect/>
          <a:stretch>
            <a:fillRect/>
          </a:stretch>
        </p:blipFill>
        <p:spPr>
          <a:xfrm rot="0" flipV="0" flipH="0">
            <a:off x="18846800" y="6921500"/>
            <a:ext cx="685800" cy="685800"/>
          </a:xfrm>
          <a:prstGeom prst="rect">
            <a:avLst/>
          </a:prstGeom>
        </p:spPr>
      </p:pic>
      <p:pic>
        <p:nvPicPr>
          <p:cNvPr id="2015" name="image 2015"/>
          <p:cNvPicPr>
            <a:picLocks noChangeAspect="1"/>
          </p:cNvPicPr>
          <p:nvPr/>
        </p:nvPicPr>
        <p:blipFill>
          <a:blip r:embed="rId2015">
                </a:blip>
          <a:srcRect/>
          <a:stretch>
            <a:fillRect/>
          </a:stretch>
        </p:blipFill>
        <p:spPr>
          <a:xfrm rot="0" flipV="0" flipH="0">
            <a:off x="11861800" y="6934200"/>
            <a:ext cx="660400" cy="660400"/>
          </a:xfrm>
          <a:prstGeom prst="rect">
            <a:avLst/>
          </a:prstGeom>
        </p:spPr>
      </p:pic>
      <p:pic>
        <p:nvPicPr>
          <p:cNvPr id="2016" name="image 2016"/>
          <p:cNvPicPr>
            <a:picLocks noChangeAspect="1"/>
          </p:cNvPicPr>
          <p:nvPr/>
        </p:nvPicPr>
        <p:blipFill>
          <a:blip r:embed="rId2016">
                </a:blip>
          <a:srcRect/>
          <a:stretch>
            <a:fillRect/>
          </a:stretch>
        </p:blipFill>
        <p:spPr>
          <a:xfrm rot="0" flipV="0" flipH="0">
            <a:off x="4876800" y="6870700"/>
            <a:ext cx="622300" cy="787400"/>
          </a:xfrm>
          <a:prstGeom prst="rect">
            <a:avLst/>
          </a:prstGeom>
        </p:spPr>
      </p:pic>
      <p:pic>
        <p:nvPicPr>
          <p:cNvPr id="2017" name="image 2017"/>
          <p:cNvPicPr>
            <a:picLocks noChangeAspect="1"/>
          </p:cNvPicPr>
          <p:nvPr/>
        </p:nvPicPr>
        <p:blipFill>
          <a:blip r:embed="rId2017">
                </a:blip>
          <a:srcRect/>
          <a:stretch>
            <a:fillRect/>
          </a:stretch>
        </p:blipFill>
        <p:spPr>
          <a:xfrm rot="0" flipV="0" flipH="0">
            <a:off x="8864603" y="1562100"/>
            <a:ext cx="6629400" cy="1638300"/>
          </a:xfrm>
          <a:prstGeom prst="rect">
            <a:avLst/>
          </a:prstGeom>
        </p:spPr>
      </p:pic>
      <p:sp>
        <p:nvSpPr>
          <p:cNvPr id="2018" name="Object 2018"/>
          <p:cNvSpPr txBox="1"/>
          <p:nvPr/>
        </p:nvSpPr>
        <p:spPr>
          <a:xfrm>
            <a:off x="8864603" y="1847850"/>
            <a:ext cx="6629400" cy="914400"/>
          </a:xfrm>
          <a:prstGeom prst="rect">
            <a:avLst/>
          </a:prstGeom>
        </p:spPr>
        <p:txBody>
          <a:bodyPr vert="horz" anchor="t" rtlCol="0" anchorCtr="0">
            <a:noAutofit/>
          </a:bodyPr>
          <a:lstStyle/>
          <a:p>
            <a:pPr algn="ctr">
              <a:lnSpc>
                <a:spcPct val="100000"/>
              </a:lnSpc>
            </a:pPr>
            <a:r>
              <a:rPr sz="6000" i="0" b="1" dirty="0" smtClean="0" lang="zh-CN">
                <a:solidFill>
                  <a:srgbClr val="FFFFFF"/>
                </a:solidFill>
                <a:latin typeface="OPPOSans-B"/>
                <a:ea typeface="OPPOSans-B"/>
              </a:rPr>
              <a:t>CONTENTS</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CFDFF"/>
        </a:solidFill>
      </p:bgPr>
    </p:bg>
    <p:spTree>
      <p:nvGrpSpPr>
        <p:cNvPr id="1" name=""/>
        <p:cNvGrpSpPr/>
        <p:nvPr/>
      </p:nvGrpSpPr>
      <p:grpSpPr>
        <a:xfrm>
          <a:off x="0" y="0"/>
          <a:ext cx="0" cy="0"/>
          <a:chOff x="0" y="0"/>
          <a:chExt cx="0" cy="0"/>
        </a:xfrm>
      </p:grpSpPr>
      <p:pic>
        <p:nvPicPr>
          <p:cNvPr id="301" name="image 301"/>
          <p:cNvPicPr>
            <a:picLocks noChangeAspect="1"/>
          </p:cNvPicPr>
          <p:nvPr/>
        </p:nvPicPr>
        <p:blipFill>
          <a:blip r:embed="rId301">
                </a:blip>
          <a:srcRect/>
          <a:stretch>
            <a:fillRect/>
          </a:stretch>
        </p:blipFill>
        <p:spPr>
          <a:xfrm rot="0" flipV="0" flipH="0">
            <a:off x="0" y="0"/>
            <a:ext cx="24384000" cy="13728700"/>
          </a:xfrm>
          <a:prstGeom prst="rect">
            <a:avLst/>
          </a:prstGeom>
        </p:spPr>
      </p:pic>
      <p:sp>
        <p:nvSpPr>
          <p:cNvPr id="302" name="Object 302"/>
          <p:cNvSpPr txBox="1"/>
          <p:nvPr/>
        </p:nvSpPr>
        <p:spPr>
          <a:xfrm>
            <a:off x="12674600" y="7384702"/>
            <a:ext cx="7826971" cy="850900"/>
          </a:xfrm>
          <a:prstGeom prst="rect">
            <a:avLst/>
          </a:prstGeom>
        </p:spPr>
        <p:txBody>
          <a:bodyPr vert="horz" anchor="t" rtlCol="0" anchorCtr="0">
            <a:noAutofit/>
          </a:bodyPr>
          <a:lstStyle/>
          <a:p>
            <a:pPr algn="l">
              <a:lnSpc>
                <a:spcPct val="100000"/>
              </a:lnSpc>
            </a:pPr>
            <a:r>
              <a:rPr sz="5600" i="0" b="0" dirty="0" smtClean="0" lang="zh-CN">
                <a:solidFill>
                  <a:srgbClr val="003A7C"/>
                </a:solidFill>
                <a:latin typeface="OPPOSans-B"/>
                <a:ea typeface="OPPOSans-B"/>
              </a:rPr>
              <a:t>基金定投概念</a:t>
            </a:r>
            <a:endParaRPr lang="zh-CN" altLang="en-US"/>
          </a:p>
        </p:txBody>
      </p:sp>
      <p:sp>
        <p:nvSpPr>
          <p:cNvPr id="303" name="Object 303"/>
          <p:cNvSpPr txBox="1"/>
          <p:nvPr/>
        </p:nvSpPr>
        <p:spPr>
          <a:xfrm>
            <a:off x="14825968" y="5175996"/>
            <a:ext cx="5720651" cy="1752600"/>
          </a:xfrm>
          <a:prstGeom prst="rect">
            <a:avLst/>
          </a:prstGeom>
        </p:spPr>
        <p:txBody>
          <a:bodyPr vert="horz" anchor="t" rtlCol="0" anchorCtr="0">
            <a:noAutofit/>
          </a:bodyPr>
          <a:lstStyle/>
          <a:p>
            <a:pPr algn="l">
              <a:lnSpc>
                <a:spcPct val="100000"/>
              </a:lnSpc>
            </a:pPr>
            <a:r>
              <a:rPr sz="11500" i="0" b="0" spc="460" dirty="0" smtClean="0" lang="zh-CN">
                <a:solidFill>
                  <a:srgbClr val="003A7B"/>
                </a:solidFill>
                <a:latin typeface="Anton-Regular"/>
                <a:ea typeface="Anton-Regular"/>
              </a:rPr>
              <a:t>/01</a:t>
            </a:r>
            <a:endParaRPr lang="zh-CN" altLang="en-US"/>
          </a:p>
        </p:txBody>
      </p:sp>
      <p:sp>
        <p:nvSpPr>
          <p:cNvPr id="304" name="Object 304"/>
          <p:cNvSpPr txBox="1"/>
          <p:nvPr/>
        </p:nvSpPr>
        <p:spPr>
          <a:xfrm>
            <a:off x="12674600" y="8248118"/>
            <a:ext cx="7848600" cy="609600"/>
          </a:xfrm>
          <a:prstGeom prst="rect">
            <a:avLst/>
          </a:prstGeom>
        </p:spPr>
        <p:txBody>
          <a:bodyPr vert="horz" anchor="t" rtlCol="0" anchorCtr="0">
            <a:noAutofit/>
          </a:bodyPr>
          <a:lstStyle/>
          <a:p>
            <a:pPr algn="l">
              <a:lnSpc>
                <a:spcPct val="100000"/>
              </a:lnSpc>
            </a:pPr>
            <a:r>
              <a:rPr sz="4000" i="0" b="0" dirty="0" smtClean="0" lang="zh-CN">
                <a:solidFill>
                  <a:srgbClr val="003A7C"/>
                </a:solidFill>
                <a:latin typeface="OPPOSans-R"/>
                <a:ea typeface="OPPOSans-R"/>
              </a:rPr>
              <a:t>Fund fixed investment concept</a:t>
            </a:r>
            <a:endParaRPr lang="zh-CN" altLang="en-US"/>
          </a:p>
        </p:txBody>
      </p:sp>
      <p:pic>
        <p:nvPicPr>
          <p:cNvPr id="305" name="image 305"/>
          <p:cNvPicPr>
            <a:picLocks noChangeAspect="1"/>
          </p:cNvPicPr>
          <p:nvPr/>
        </p:nvPicPr>
        <p:blipFill>
          <a:blip r:embed="rId305">
                </a:blip>
          <a:srcRect/>
          <a:stretch>
            <a:fillRect/>
          </a:stretch>
        </p:blipFill>
        <p:spPr>
          <a:xfrm rot="0" flipV="0" flipH="0">
            <a:off x="2425700" y="3759200"/>
            <a:ext cx="8458200" cy="6197600"/>
          </a:xfrm>
          <a:prstGeom prst="rect">
            <a:avLst/>
          </a:prstGeom>
        </p:spPr>
      </p:pic>
      <p:pic>
        <p:nvPicPr>
          <p:cNvPr id="306" name="image 306"/>
          <p:cNvPicPr>
            <a:picLocks noChangeAspect="1"/>
          </p:cNvPicPr>
          <p:nvPr/>
        </p:nvPicPr>
        <p:blipFill>
          <a:blip r:embed="rId306">
                </a:blip>
          <a:srcRect/>
          <a:stretch>
            <a:fillRect/>
          </a:stretch>
        </p:blipFill>
        <p:spPr>
          <a:xfrm rot="0" flipV="0" flipH="0">
            <a:off x="12776200" y="5181600"/>
            <a:ext cx="1612900" cy="1854200"/>
          </a:xfrm>
          <a:prstGeom prst="rect">
            <a:avLst/>
          </a:prstGeom>
        </p:spPr>
      </p:pic>
      <p:pic>
        <p:nvPicPr>
          <p:cNvPr id="307" name="image 307"/>
          <p:cNvPicPr>
            <a:picLocks noChangeAspect="1"/>
          </p:cNvPicPr>
          <p:nvPr/>
        </p:nvPicPr>
        <p:blipFill>
          <a:blip r:embed="rId307">
                </a:blip>
          <a:srcRect/>
          <a:stretch>
            <a:fillRect/>
          </a:stretch>
        </p:blipFill>
        <p:spPr>
          <a:xfrm rot="0" flipV="0" flipH="0">
            <a:off x="13271500" y="5715000"/>
            <a:ext cx="622300" cy="787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401" name="image 401"/>
          <p:cNvPicPr>
            <a:picLocks noChangeAspect="1"/>
          </p:cNvPicPr>
          <p:nvPr/>
        </p:nvPicPr>
        <p:blipFill>
          <a:blip r:embed="rId401">
                </a:blip>
          <a:srcRect/>
          <a:stretch>
            <a:fillRect/>
          </a:stretch>
        </p:blipFill>
        <p:spPr>
          <a:xfrm rot="0" flipV="0" flipH="0">
            <a:off x="-25400" y="419100"/>
            <a:ext cx="5689600" cy="1244600"/>
          </a:xfrm>
          <a:prstGeom prst="rect">
            <a:avLst/>
          </a:prstGeom>
        </p:spPr>
      </p:pic>
      <p:sp>
        <p:nvSpPr>
          <p:cNvPr id="402" name="Object 402"/>
          <p:cNvSpPr txBox="1"/>
          <p:nvPr/>
        </p:nvSpPr>
        <p:spPr>
          <a:xfrm>
            <a:off x="737195" y="547339"/>
            <a:ext cx="5079403"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概念讲解</a:t>
            </a:r>
            <a:endParaRPr lang="zh-CN" altLang="en-US"/>
          </a:p>
        </p:txBody>
      </p:sp>
      <p:pic>
        <p:nvPicPr>
          <p:cNvPr id="403" name="image 403"/>
          <p:cNvPicPr>
            <a:picLocks noChangeAspect="1"/>
          </p:cNvPicPr>
          <p:nvPr/>
        </p:nvPicPr>
        <p:blipFill>
          <a:blip r:embed="rId403">
                </a:blip>
          <a:srcRect/>
          <a:stretch>
            <a:fillRect/>
          </a:stretch>
        </p:blipFill>
        <p:spPr>
          <a:xfrm rot="0" flipV="0" flipH="0">
            <a:off x="18643600" y="4635500"/>
            <a:ext cx="1016000" cy="114300"/>
          </a:xfrm>
          <a:prstGeom prst="rect">
            <a:avLst/>
          </a:prstGeom>
        </p:spPr>
      </p:pic>
      <p:pic>
        <p:nvPicPr>
          <p:cNvPr id="404" name="image 404"/>
          <p:cNvPicPr>
            <a:picLocks noChangeAspect="1"/>
          </p:cNvPicPr>
          <p:nvPr/>
        </p:nvPicPr>
        <p:blipFill>
          <a:blip r:embed="rId404">
                </a:blip>
          <a:srcRect/>
          <a:stretch>
            <a:fillRect/>
          </a:stretch>
        </p:blipFill>
        <p:spPr>
          <a:xfrm rot="0" flipV="0" flipH="0">
            <a:off x="18643600" y="5041900"/>
            <a:ext cx="1016000" cy="114300"/>
          </a:xfrm>
          <a:prstGeom prst="rect">
            <a:avLst/>
          </a:prstGeom>
        </p:spPr>
      </p:pic>
      <p:pic>
        <p:nvPicPr>
          <p:cNvPr id="405" name="image 405"/>
          <p:cNvPicPr>
            <a:picLocks noChangeAspect="1"/>
          </p:cNvPicPr>
          <p:nvPr/>
        </p:nvPicPr>
        <p:blipFill>
          <a:blip r:embed="rId405">
                </a:blip>
          <a:srcRect/>
          <a:stretch>
            <a:fillRect/>
          </a:stretch>
        </p:blipFill>
        <p:spPr>
          <a:xfrm rot="0" flipV="0" flipH="0">
            <a:off x="18643600" y="5435600"/>
            <a:ext cx="1016000" cy="114300"/>
          </a:xfrm>
          <a:prstGeom prst="rect">
            <a:avLst/>
          </a:prstGeom>
        </p:spPr>
      </p:pic>
      <p:pic>
        <p:nvPicPr>
          <p:cNvPr id="406" name="image 406"/>
          <p:cNvPicPr>
            <a:picLocks noChangeAspect="1"/>
          </p:cNvPicPr>
          <p:nvPr/>
        </p:nvPicPr>
        <p:blipFill>
          <a:blip r:embed="rId406">
                </a:blip>
          <a:srcRect/>
          <a:stretch>
            <a:fillRect/>
          </a:stretch>
        </p:blipFill>
        <p:spPr>
          <a:xfrm rot="0" flipV="0" flipH="0">
            <a:off x="17995900" y="4025900"/>
            <a:ext cx="2260600" cy="2603500"/>
          </a:xfrm>
          <a:prstGeom prst="rect">
            <a:avLst/>
          </a:prstGeom>
        </p:spPr>
      </p:pic>
      <p:sp>
        <p:nvSpPr>
          <p:cNvPr id="407" name="Object 407"/>
          <p:cNvSpPr txBox="1"/>
          <p:nvPr/>
        </p:nvSpPr>
        <p:spPr>
          <a:xfrm>
            <a:off x="2295128" y="8774507"/>
            <a:ext cx="4648200" cy="1485900"/>
          </a:xfrm>
          <a:prstGeom prst="rect">
            <a:avLst/>
          </a:prstGeom>
        </p:spPr>
        <p:txBody>
          <a:bodyPr vert="horz" anchor="t" rtlCol="0" anchorCtr="0">
            <a:noAutofit/>
          </a:bodyPr>
          <a:lstStyle/>
          <a:p>
            <a:pPr algn="ctr">
              <a:lnSpc>
                <a:spcPct val="110833"/>
              </a:lnSpc>
            </a:pPr>
            <a:r>
              <a:rPr sz="3000" i="0" b="0" dirty="0" smtClean="0" lang="zh-CN">
                <a:solidFill>
                  <a:srgbClr val="003A7C"/>
                </a:solidFill>
                <a:latin typeface="OPPOSans-R"/>
                <a:ea typeface="OPPOSans-R"/>
              </a:rPr>
              <a:t>在固定时间将固定金额投资到固定的开放式基金中，分批投入，积少成多</a:t>
            </a:r>
            <a:endParaRPr lang="zh-CN" altLang="en-US"/>
          </a:p>
        </p:txBody>
      </p:sp>
      <p:sp>
        <p:nvSpPr>
          <p:cNvPr id="408" name="Object 408"/>
          <p:cNvSpPr txBox="1"/>
          <p:nvPr/>
        </p:nvSpPr>
        <p:spPr>
          <a:xfrm>
            <a:off x="9582943" y="8775300"/>
            <a:ext cx="4648200" cy="1485900"/>
          </a:xfrm>
          <a:prstGeom prst="rect">
            <a:avLst/>
          </a:prstGeom>
        </p:spPr>
        <p:txBody>
          <a:bodyPr vert="horz" anchor="t" rtlCol="0" anchorCtr="0">
            <a:noAutofit/>
          </a:bodyPr>
          <a:lstStyle/>
          <a:p>
            <a:pPr algn="ctr">
              <a:lnSpc>
                <a:spcPct val="110833"/>
              </a:lnSpc>
            </a:pPr>
            <a:r>
              <a:rPr sz="3000" i="0" b="0" dirty="0" smtClean="0" lang="zh-CN">
                <a:solidFill>
                  <a:srgbClr val="003A7C"/>
                </a:solidFill>
                <a:latin typeface="OPPOSans-R"/>
                <a:ea typeface="OPPOSans-R"/>
              </a:rPr>
              <a:t>是目前我国比较普遍的基金投资方式，也是资产配置常用的工具</a:t>
            </a:r>
            <a:endParaRPr lang="zh-CN" altLang="en-US"/>
          </a:p>
        </p:txBody>
      </p:sp>
      <p:sp>
        <p:nvSpPr>
          <p:cNvPr id="409" name="Object 409"/>
          <p:cNvSpPr txBox="1"/>
          <p:nvPr/>
        </p:nvSpPr>
        <p:spPr>
          <a:xfrm>
            <a:off x="16860490" y="8775716"/>
            <a:ext cx="4648200" cy="1485900"/>
          </a:xfrm>
          <a:prstGeom prst="rect">
            <a:avLst/>
          </a:prstGeom>
        </p:spPr>
        <p:txBody>
          <a:bodyPr vert="horz" anchor="t" rtlCol="0" anchorCtr="0">
            <a:noAutofit/>
          </a:bodyPr>
          <a:lstStyle/>
          <a:p>
            <a:pPr algn="ctr">
              <a:lnSpc>
                <a:spcPct val="110833"/>
              </a:lnSpc>
            </a:pPr>
            <a:r>
              <a:rPr sz="3000" i="0" b="0" dirty="0" smtClean="0" lang="zh-CN">
                <a:solidFill>
                  <a:srgbClr val="003A7C"/>
                </a:solidFill>
                <a:latin typeface="OPPOSans-R"/>
                <a:ea typeface="OPPOSans-R"/>
              </a:rPr>
              <a:t>从今年1月开始每月投资到6月份结束，医药股定投收益率达到20%以上</a:t>
            </a:r>
            <a:endParaRPr lang="zh-CN" altLang="en-US"/>
          </a:p>
        </p:txBody>
      </p:sp>
      <p:sp>
        <p:nvSpPr>
          <p:cNvPr id="4010" name="Object 4010"/>
          <p:cNvSpPr txBox="1"/>
          <p:nvPr/>
        </p:nvSpPr>
        <p:spPr>
          <a:xfrm>
            <a:off x="2295129" y="7551496"/>
            <a:ext cx="4648200" cy="736599"/>
          </a:xfrm>
          <a:prstGeom prst="rect">
            <a:avLst/>
          </a:prstGeom>
        </p:spPr>
        <p:txBody>
          <a:bodyPr vert="horz" anchor="t" rtlCol="0" anchorCtr="0">
            <a:noAutofit/>
          </a:bodyPr>
          <a:lstStyle/>
          <a:p>
            <a:pPr algn="ctr">
              <a:lnSpc>
                <a:spcPct val="100000"/>
              </a:lnSpc>
            </a:pPr>
            <a:r>
              <a:rPr sz="4800" i="0" b="1" dirty="0" smtClean="0" lang="zh-CN">
                <a:solidFill>
                  <a:srgbClr val="003A7C"/>
                </a:solidFill>
                <a:latin typeface="OPPOSans-B"/>
                <a:ea typeface="OPPOSans-B"/>
              </a:rPr>
              <a:t>概念</a:t>
            </a:r>
            <a:endParaRPr lang="zh-CN" altLang="en-US"/>
          </a:p>
        </p:txBody>
      </p:sp>
      <p:sp>
        <p:nvSpPr>
          <p:cNvPr id="4011" name="Object 4011"/>
          <p:cNvSpPr txBox="1"/>
          <p:nvPr/>
        </p:nvSpPr>
        <p:spPr>
          <a:xfrm>
            <a:off x="9582943" y="7525500"/>
            <a:ext cx="4648200" cy="736599"/>
          </a:xfrm>
          <a:prstGeom prst="rect">
            <a:avLst/>
          </a:prstGeom>
        </p:spPr>
        <p:txBody>
          <a:bodyPr vert="horz" anchor="t" rtlCol="0" anchorCtr="0">
            <a:noAutofit/>
          </a:bodyPr>
          <a:lstStyle/>
          <a:p>
            <a:pPr algn="ctr">
              <a:lnSpc>
                <a:spcPct val="100000"/>
              </a:lnSpc>
            </a:pPr>
            <a:r>
              <a:rPr sz="4800" i="0" b="1" dirty="0" smtClean="0" lang="zh-CN">
                <a:solidFill>
                  <a:srgbClr val="003A7C"/>
                </a:solidFill>
                <a:latin typeface="OPPOSans-B"/>
                <a:ea typeface="OPPOSans-B"/>
              </a:rPr>
              <a:t>趋势</a:t>
            </a:r>
            <a:endParaRPr lang="zh-CN" altLang="en-US"/>
          </a:p>
        </p:txBody>
      </p:sp>
      <p:sp>
        <p:nvSpPr>
          <p:cNvPr id="4012" name="Object 4012"/>
          <p:cNvSpPr txBox="1"/>
          <p:nvPr/>
        </p:nvSpPr>
        <p:spPr>
          <a:xfrm>
            <a:off x="16860497" y="7548321"/>
            <a:ext cx="4648197" cy="736599"/>
          </a:xfrm>
          <a:prstGeom prst="rect">
            <a:avLst/>
          </a:prstGeom>
        </p:spPr>
        <p:txBody>
          <a:bodyPr vert="horz" anchor="t" rtlCol="0" anchorCtr="0">
            <a:noAutofit/>
          </a:bodyPr>
          <a:lstStyle/>
          <a:p>
            <a:pPr algn="ctr">
              <a:lnSpc>
                <a:spcPct val="100000"/>
              </a:lnSpc>
            </a:pPr>
            <a:r>
              <a:rPr sz="4800" i="0" b="1" dirty="0" smtClean="0" lang="zh-CN">
                <a:solidFill>
                  <a:srgbClr val="003A7C"/>
                </a:solidFill>
                <a:latin typeface="OPPOSans-B"/>
                <a:ea typeface="OPPOSans-B"/>
              </a:rPr>
              <a:t>案例</a:t>
            </a:r>
            <a:endParaRPr lang="zh-CN" altLang="en-US"/>
          </a:p>
        </p:txBody>
      </p:sp>
      <p:pic>
        <p:nvPicPr>
          <p:cNvPr id="4013" name="image 4013"/>
          <p:cNvPicPr>
            <a:picLocks noChangeAspect="1"/>
          </p:cNvPicPr>
          <p:nvPr/>
        </p:nvPicPr>
        <p:blipFill>
          <a:blip r:embed="rId4013">
                </a:blip>
          <a:srcRect/>
          <a:stretch>
            <a:fillRect/>
          </a:stretch>
        </p:blipFill>
        <p:spPr>
          <a:xfrm rot="0" flipV="0" flipH="0">
            <a:off x="3263900" y="3898900"/>
            <a:ext cx="2781300" cy="2616200"/>
          </a:xfrm>
          <a:prstGeom prst="rect">
            <a:avLst/>
          </a:prstGeom>
        </p:spPr>
      </p:pic>
      <p:pic>
        <p:nvPicPr>
          <p:cNvPr id="4014" name="image 4014"/>
          <p:cNvPicPr>
            <a:picLocks noChangeAspect="1"/>
          </p:cNvPicPr>
          <p:nvPr/>
        </p:nvPicPr>
        <p:blipFill>
          <a:blip r:embed="rId4014">
                </a:blip>
          <a:srcRect/>
          <a:stretch>
            <a:fillRect/>
          </a:stretch>
        </p:blipFill>
        <p:spPr>
          <a:xfrm rot="0" flipV="0" flipH="0">
            <a:off x="10693400" y="4025900"/>
            <a:ext cx="2603500" cy="2311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501" name="image 501"/>
          <p:cNvPicPr>
            <a:picLocks noChangeAspect="1"/>
          </p:cNvPicPr>
          <p:nvPr/>
        </p:nvPicPr>
        <p:blipFill>
          <a:blip r:embed="rId501">
                </a:blip>
          <a:srcRect/>
          <a:stretch>
            <a:fillRect/>
          </a:stretch>
        </p:blipFill>
        <p:spPr>
          <a:xfrm rot="0" flipV="0" flipH="0">
            <a:off x="0" y="0"/>
            <a:ext cx="24384000" cy="13728700"/>
          </a:xfrm>
          <a:prstGeom prst="rect">
            <a:avLst/>
          </a:prstGeom>
        </p:spPr>
      </p:pic>
      <p:sp>
        <p:nvSpPr>
          <p:cNvPr id="502" name="Object 502"/>
          <p:cNvSpPr txBox="1"/>
          <p:nvPr/>
        </p:nvSpPr>
        <p:spPr>
          <a:xfrm>
            <a:off x="12446000" y="7385496"/>
            <a:ext cx="8128000" cy="850900"/>
          </a:xfrm>
          <a:prstGeom prst="rect">
            <a:avLst/>
          </a:prstGeom>
        </p:spPr>
        <p:txBody>
          <a:bodyPr vert="horz" anchor="t" rtlCol="0" anchorCtr="0">
            <a:noAutofit/>
          </a:bodyPr>
          <a:lstStyle/>
          <a:p>
            <a:pPr algn="l">
              <a:lnSpc>
                <a:spcPct val="100000"/>
              </a:lnSpc>
            </a:pPr>
            <a:r>
              <a:rPr sz="5600" i="0" b="0" dirty="0" smtClean="0" lang="zh-CN">
                <a:solidFill>
                  <a:srgbClr val="003A7C"/>
                </a:solidFill>
                <a:latin typeface="OPPOSans-B"/>
                <a:ea typeface="OPPOSans-B"/>
              </a:rPr>
              <a:t>基金定投意义</a:t>
            </a:r>
            <a:endParaRPr lang="zh-CN" altLang="en-US"/>
          </a:p>
        </p:txBody>
      </p:sp>
      <p:sp>
        <p:nvSpPr>
          <p:cNvPr id="503" name="Object 503"/>
          <p:cNvSpPr txBox="1"/>
          <p:nvPr/>
        </p:nvSpPr>
        <p:spPr>
          <a:xfrm>
            <a:off x="14622768" y="5175996"/>
            <a:ext cx="5951220" cy="1752600"/>
          </a:xfrm>
          <a:prstGeom prst="rect">
            <a:avLst/>
          </a:prstGeom>
        </p:spPr>
        <p:txBody>
          <a:bodyPr vert="horz" anchor="t" rtlCol="0" anchorCtr="0">
            <a:noAutofit/>
          </a:bodyPr>
          <a:lstStyle/>
          <a:p>
            <a:pPr algn="l">
              <a:lnSpc>
                <a:spcPct val="100000"/>
              </a:lnSpc>
            </a:pPr>
            <a:r>
              <a:rPr sz="11500" i="0" b="0" spc="460" dirty="0" smtClean="0" lang="zh-CN">
                <a:solidFill>
                  <a:srgbClr val="003A7B"/>
                </a:solidFill>
                <a:latin typeface="Anton-Regular"/>
                <a:ea typeface="Anton-Regular"/>
              </a:rPr>
              <a:t>/02</a:t>
            </a:r>
            <a:endParaRPr lang="zh-CN" altLang="en-US"/>
          </a:p>
        </p:txBody>
      </p:sp>
      <p:sp>
        <p:nvSpPr>
          <p:cNvPr id="504" name="Object 504"/>
          <p:cNvSpPr txBox="1"/>
          <p:nvPr/>
        </p:nvSpPr>
        <p:spPr>
          <a:xfrm>
            <a:off x="12446000" y="8273518"/>
            <a:ext cx="8128000" cy="609600"/>
          </a:xfrm>
          <a:prstGeom prst="rect">
            <a:avLst/>
          </a:prstGeom>
        </p:spPr>
        <p:txBody>
          <a:bodyPr vert="horz" anchor="t" rtlCol="0" anchorCtr="0">
            <a:noAutofit/>
          </a:bodyPr>
          <a:lstStyle/>
          <a:p>
            <a:pPr algn="l">
              <a:lnSpc>
                <a:spcPct val="100000"/>
              </a:lnSpc>
            </a:pPr>
            <a:r>
              <a:rPr sz="4000" i="0" b="0" dirty="0" smtClean="0" lang="zh-CN">
                <a:solidFill>
                  <a:srgbClr val="003A7C"/>
                </a:solidFill>
                <a:latin typeface="OPPOSans-R"/>
                <a:ea typeface="OPPOSans-R"/>
              </a:rPr>
              <a:t>Significance of Fund Investment</a:t>
            </a:r>
            <a:endParaRPr lang="zh-CN" altLang="en-US"/>
          </a:p>
        </p:txBody>
      </p:sp>
      <p:pic>
        <p:nvPicPr>
          <p:cNvPr id="505" name="image 505"/>
          <p:cNvPicPr>
            <a:picLocks noChangeAspect="1"/>
          </p:cNvPicPr>
          <p:nvPr/>
        </p:nvPicPr>
        <p:blipFill>
          <a:blip r:embed="rId505">
                </a:blip>
          <a:srcRect/>
          <a:stretch>
            <a:fillRect/>
          </a:stretch>
        </p:blipFill>
        <p:spPr>
          <a:xfrm rot="0" flipV="0" flipH="0">
            <a:off x="12547600" y="5181600"/>
            <a:ext cx="1612900" cy="1854200"/>
          </a:xfrm>
          <a:prstGeom prst="rect">
            <a:avLst/>
          </a:prstGeom>
        </p:spPr>
      </p:pic>
      <p:pic>
        <p:nvPicPr>
          <p:cNvPr id="506" name="image 506"/>
          <p:cNvPicPr>
            <a:picLocks noChangeAspect="1"/>
          </p:cNvPicPr>
          <p:nvPr/>
        </p:nvPicPr>
        <p:blipFill>
          <a:blip r:embed="rId506">
                </a:blip>
          <a:srcRect/>
          <a:stretch>
            <a:fillRect/>
          </a:stretch>
        </p:blipFill>
        <p:spPr>
          <a:xfrm rot="0" flipV="0" flipH="0">
            <a:off x="13023850" y="5778500"/>
            <a:ext cx="660400" cy="660400"/>
          </a:xfrm>
          <a:prstGeom prst="rect">
            <a:avLst/>
          </a:prstGeom>
        </p:spPr>
      </p:pic>
      <p:pic>
        <p:nvPicPr>
          <p:cNvPr id="507" name="image 507"/>
          <p:cNvPicPr>
            <a:picLocks noChangeAspect="1"/>
          </p:cNvPicPr>
          <p:nvPr/>
        </p:nvPicPr>
        <p:blipFill>
          <a:blip r:embed="rId507">
                </a:blip>
          <a:srcRect/>
          <a:stretch>
            <a:fillRect/>
          </a:stretch>
        </p:blipFill>
        <p:spPr>
          <a:xfrm rot="0" flipV="0" flipH="0">
            <a:off x="2286000" y="3759200"/>
            <a:ext cx="8458200" cy="6197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601" name="image 601"/>
          <p:cNvPicPr>
            <a:picLocks noChangeAspect="1"/>
          </p:cNvPicPr>
          <p:nvPr/>
        </p:nvPicPr>
        <p:blipFill>
          <a:blip r:embed="rId601">
                </a:blip>
          <a:srcRect/>
          <a:stretch>
            <a:fillRect/>
          </a:stretch>
        </p:blipFill>
        <p:spPr>
          <a:xfrm rot="0" flipV="0" flipH="0">
            <a:off x="-12700" y="431800"/>
            <a:ext cx="6908800" cy="1219200"/>
          </a:xfrm>
          <a:prstGeom prst="rect">
            <a:avLst/>
          </a:prstGeom>
        </p:spPr>
      </p:pic>
      <p:sp>
        <p:nvSpPr>
          <p:cNvPr id="602" name="Object 602"/>
          <p:cNvSpPr txBox="1"/>
          <p:nvPr/>
        </p:nvSpPr>
        <p:spPr>
          <a:xfrm>
            <a:off x="739973" y="550911"/>
            <a:ext cx="6308521"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基金定投优势</a:t>
            </a:r>
            <a:endParaRPr lang="zh-CN" altLang="en-US"/>
          </a:p>
        </p:txBody>
      </p:sp>
      <p:pic>
        <p:nvPicPr>
          <p:cNvPr id="603" name="image 603"/>
          <p:cNvPicPr>
            <a:picLocks noChangeAspect="1"/>
          </p:cNvPicPr>
          <p:nvPr/>
        </p:nvPicPr>
        <p:blipFill>
          <a:blip r:embed="rId603">
                </a:blip>
          <a:srcRect/>
          <a:stretch>
            <a:fillRect/>
          </a:stretch>
        </p:blipFill>
        <p:spPr>
          <a:xfrm rot="0" flipV="0" flipH="0">
            <a:off x="9271000" y="5486400"/>
            <a:ext cx="5816600" cy="1130300"/>
          </a:xfrm>
          <a:prstGeom prst="rect">
            <a:avLst/>
          </a:prstGeom>
        </p:spPr>
      </p:pic>
      <p:pic>
        <p:nvPicPr>
          <p:cNvPr id="604" name="image 604"/>
          <p:cNvPicPr>
            <a:picLocks noChangeAspect="1"/>
          </p:cNvPicPr>
          <p:nvPr/>
        </p:nvPicPr>
        <p:blipFill>
          <a:blip r:embed="rId604">
                </a:blip>
          <a:srcRect/>
          <a:stretch>
            <a:fillRect/>
          </a:stretch>
        </p:blipFill>
        <p:spPr>
          <a:xfrm rot="0" flipV="0" flipH="0">
            <a:off x="7937500" y="9067800"/>
            <a:ext cx="3606800" cy="1422400"/>
          </a:xfrm>
          <a:prstGeom prst="rect">
            <a:avLst/>
          </a:prstGeom>
        </p:spPr>
      </p:pic>
      <p:pic>
        <p:nvPicPr>
          <p:cNvPr id="605" name="image 605"/>
          <p:cNvPicPr>
            <a:picLocks noChangeAspect="1"/>
          </p:cNvPicPr>
          <p:nvPr/>
        </p:nvPicPr>
        <p:blipFill>
          <a:blip r:embed="rId605">
                </a:blip>
          <a:srcRect/>
          <a:stretch>
            <a:fillRect/>
          </a:stretch>
        </p:blipFill>
        <p:spPr>
          <a:xfrm rot="0" flipV="0" flipH="0">
            <a:off x="12839700" y="9067800"/>
            <a:ext cx="3606800" cy="1422400"/>
          </a:xfrm>
          <a:prstGeom prst="rect">
            <a:avLst/>
          </a:prstGeom>
        </p:spPr>
      </p:pic>
      <p:pic>
        <p:nvPicPr>
          <p:cNvPr id="606" name="image 606"/>
          <p:cNvPicPr>
            <a:picLocks noChangeAspect="1"/>
          </p:cNvPicPr>
          <p:nvPr/>
        </p:nvPicPr>
        <p:blipFill>
          <a:blip r:embed="rId606">
                </a:blip>
          <a:srcRect/>
          <a:stretch>
            <a:fillRect/>
          </a:stretch>
        </p:blipFill>
        <p:spPr>
          <a:xfrm rot="0" flipV="0" flipH="0">
            <a:off x="9271000" y="6565900"/>
            <a:ext cx="2819400" cy="3924300"/>
          </a:xfrm>
          <a:prstGeom prst="rect">
            <a:avLst/>
          </a:prstGeom>
        </p:spPr>
      </p:pic>
      <p:pic>
        <p:nvPicPr>
          <p:cNvPr id="607" name="image 607"/>
          <p:cNvPicPr>
            <a:picLocks noChangeAspect="1"/>
          </p:cNvPicPr>
          <p:nvPr/>
        </p:nvPicPr>
        <p:blipFill>
          <a:blip r:embed="rId607">
                </a:blip>
          <a:srcRect/>
          <a:stretch>
            <a:fillRect/>
          </a:stretch>
        </p:blipFill>
        <p:spPr>
          <a:xfrm rot="0" flipV="0" flipH="0">
            <a:off x="12293600" y="6578600"/>
            <a:ext cx="2819400" cy="3911600"/>
          </a:xfrm>
          <a:prstGeom prst="rect">
            <a:avLst/>
          </a:prstGeom>
        </p:spPr>
      </p:pic>
      <p:sp>
        <p:nvSpPr>
          <p:cNvPr id="608" name="Object 608"/>
          <p:cNvSpPr txBox="1"/>
          <p:nvPr/>
        </p:nvSpPr>
        <p:spPr>
          <a:xfrm>
            <a:off x="8266498" y="3910407"/>
            <a:ext cx="7851003" cy="990600"/>
          </a:xfrm>
          <a:prstGeom prst="rect">
            <a:avLst/>
          </a:prstGeom>
        </p:spPr>
        <p:txBody>
          <a:bodyPr vert="horz" anchor="t" rtlCol="0" anchorCtr="0">
            <a:noAutofit/>
          </a:bodyPr>
          <a:lstStyle/>
          <a:p>
            <a:pPr algn="ctr">
              <a:lnSpc>
                <a:spcPct val="110833"/>
              </a:lnSpc>
            </a:pPr>
            <a:r>
              <a:rPr sz="3000" i="0" b="0" dirty="0" smtClean="0" lang="zh-CN">
                <a:solidFill>
                  <a:srgbClr val="003A7C"/>
                </a:solidFill>
                <a:latin typeface="OPPOSans-R"/>
                <a:ea typeface="OPPOSans-R"/>
              </a:rPr>
              <a:t>透过定期定额投资方式，长期来看可降低投资失败的风险，获得更好的资本市场回报</a:t>
            </a:r>
            <a:endParaRPr lang="zh-CN" altLang="en-US"/>
          </a:p>
        </p:txBody>
      </p:sp>
      <p:sp>
        <p:nvSpPr>
          <p:cNvPr id="609" name="Object 609"/>
          <p:cNvSpPr txBox="1"/>
          <p:nvPr/>
        </p:nvSpPr>
        <p:spPr>
          <a:xfrm>
            <a:off x="8547106" y="2989021"/>
            <a:ext cx="7289787" cy="723900"/>
          </a:xfrm>
          <a:prstGeom prst="rect">
            <a:avLst/>
          </a:prstGeom>
        </p:spPr>
        <p:txBody>
          <a:bodyPr vert="horz" anchor="t" rtlCol="0" anchorCtr="0">
            <a:noAutofit/>
          </a:bodyPr>
          <a:lstStyle/>
          <a:p>
            <a:pPr algn="ctr">
              <a:lnSpc>
                <a:spcPct val="100000"/>
              </a:lnSpc>
            </a:pPr>
            <a:r>
              <a:rPr sz="4800" i="0" b="1" dirty="0" smtClean="0" lang="zh-CN">
                <a:solidFill>
                  <a:srgbClr val="003A7C"/>
                </a:solidFill>
                <a:latin typeface="OPPOSans-B"/>
                <a:ea typeface="OPPOSans-B"/>
              </a:rPr>
              <a:t>降低风险</a:t>
            </a:r>
            <a:endParaRPr lang="zh-CN" altLang="en-US"/>
          </a:p>
        </p:txBody>
      </p:sp>
      <p:sp>
        <p:nvSpPr>
          <p:cNvPr id="6010" name="Object 6010"/>
          <p:cNvSpPr txBox="1"/>
          <p:nvPr/>
        </p:nvSpPr>
        <p:spPr>
          <a:xfrm>
            <a:off x="1017587" y="9511900"/>
            <a:ext cx="6413500" cy="9906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每期的扣款申购均自动进行，可以月为单位，也可以半月和季度为单位</a:t>
            </a:r>
            <a:endParaRPr lang="zh-CN" altLang="en-US"/>
          </a:p>
        </p:txBody>
      </p:sp>
      <p:sp>
        <p:nvSpPr>
          <p:cNvPr id="6011" name="Object 6011"/>
          <p:cNvSpPr txBox="1"/>
          <p:nvPr/>
        </p:nvSpPr>
        <p:spPr>
          <a:xfrm>
            <a:off x="1017587" y="8584363"/>
            <a:ext cx="6413500" cy="7239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手续简单</a:t>
            </a:r>
            <a:endParaRPr lang="zh-CN" altLang="en-US"/>
          </a:p>
        </p:txBody>
      </p:sp>
      <p:sp>
        <p:nvSpPr>
          <p:cNvPr id="6012" name="Object 6012"/>
          <p:cNvSpPr txBox="1"/>
          <p:nvPr/>
        </p:nvSpPr>
        <p:spPr>
          <a:xfrm>
            <a:off x="17021968" y="9521227"/>
            <a:ext cx="64524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最低一元即可投资，人人都可定投最低一元即可投资，人人都可定投</a:t>
            </a:r>
            <a:endParaRPr lang="zh-CN" altLang="en-US"/>
          </a:p>
        </p:txBody>
      </p:sp>
      <p:sp>
        <p:nvSpPr>
          <p:cNvPr id="6013" name="Object 6013"/>
          <p:cNvSpPr txBox="1"/>
          <p:nvPr/>
        </p:nvSpPr>
        <p:spPr>
          <a:xfrm>
            <a:off x="17021968" y="8581982"/>
            <a:ext cx="6452398" cy="7239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投资无门槛</a:t>
            </a:r>
            <a:endParaRPr lang="zh-CN" altLang="en-US"/>
          </a:p>
        </p:txBody>
      </p:sp>
      <p:pic>
        <p:nvPicPr>
          <p:cNvPr id="6014" name="image 6014"/>
          <p:cNvPicPr>
            <a:picLocks noChangeAspect="1"/>
          </p:cNvPicPr>
          <p:nvPr/>
        </p:nvPicPr>
        <p:blipFill>
          <a:blip r:embed="rId6014">
                </a:blip>
          <a:srcRect/>
          <a:stretch>
            <a:fillRect/>
          </a:stretch>
        </p:blipFill>
        <p:spPr>
          <a:xfrm rot="0" flipV="0" flipH="0">
            <a:off x="15163800" y="9309100"/>
            <a:ext cx="850900" cy="939800"/>
          </a:xfrm>
          <a:prstGeom prst="rect">
            <a:avLst/>
          </a:prstGeom>
        </p:spPr>
      </p:pic>
      <p:pic>
        <p:nvPicPr>
          <p:cNvPr id="6015" name="image 6015"/>
          <p:cNvPicPr>
            <a:picLocks noChangeAspect="1"/>
          </p:cNvPicPr>
          <p:nvPr/>
        </p:nvPicPr>
        <p:blipFill>
          <a:blip r:embed="rId6015">
                </a:blip>
          <a:srcRect/>
          <a:stretch>
            <a:fillRect/>
          </a:stretch>
        </p:blipFill>
        <p:spPr>
          <a:xfrm rot="0" flipV="0" flipH="0">
            <a:off x="8305800" y="9372600"/>
            <a:ext cx="838200" cy="812800"/>
          </a:xfrm>
          <a:prstGeom prst="rect">
            <a:avLst/>
          </a:prstGeom>
        </p:spPr>
      </p:pic>
      <p:pic>
        <p:nvPicPr>
          <p:cNvPr id="6016" name="image 6016"/>
          <p:cNvPicPr>
            <a:picLocks noChangeAspect="1"/>
          </p:cNvPicPr>
          <p:nvPr/>
        </p:nvPicPr>
        <p:blipFill>
          <a:blip r:embed="rId6016">
                </a:blip>
          <a:srcRect/>
          <a:stretch>
            <a:fillRect/>
          </a:stretch>
        </p:blipFill>
        <p:spPr>
          <a:xfrm rot="0" flipV="0" flipH="0">
            <a:off x="11804650" y="5638800"/>
            <a:ext cx="749300" cy="825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701" name="image 701"/>
          <p:cNvPicPr>
            <a:picLocks noChangeAspect="1"/>
          </p:cNvPicPr>
          <p:nvPr/>
        </p:nvPicPr>
        <p:blipFill>
          <a:blip r:embed="rId701">
                </a:blip>
          <a:srcRect/>
          <a:stretch>
            <a:fillRect/>
          </a:stretch>
        </p:blipFill>
        <p:spPr>
          <a:xfrm rot="0" flipV="0" flipH="0">
            <a:off x="-25400" y="431800"/>
            <a:ext cx="5689600" cy="1219200"/>
          </a:xfrm>
          <a:prstGeom prst="rect">
            <a:avLst/>
          </a:prstGeom>
        </p:spPr>
      </p:pic>
      <p:sp>
        <p:nvSpPr>
          <p:cNvPr id="702" name="Object 702"/>
          <p:cNvSpPr txBox="1"/>
          <p:nvPr/>
        </p:nvSpPr>
        <p:spPr>
          <a:xfrm>
            <a:off x="744140" y="548728"/>
            <a:ext cx="5072468" cy="850900"/>
          </a:xfrm>
          <a:prstGeom prst="rect">
            <a:avLst/>
          </a:prstGeom>
        </p:spPr>
        <p:txBody>
          <a:bodyPr vert="horz" anchor="t" rtlCol="0" anchorCtr="0">
            <a:noAutofit/>
          </a:bodyPr>
          <a:lstStyle/>
          <a:p>
            <a:pPr algn="l">
              <a:lnSpc>
                <a:spcPct val="100000"/>
              </a:lnSpc>
            </a:pPr>
            <a:r>
              <a:rPr sz="5600" i="0" b="0" spc="1100" dirty="0" smtClean="0" lang="zh-CN">
                <a:solidFill>
                  <a:srgbClr val="FFFFFF"/>
                </a:solidFill>
                <a:latin typeface="OPPOSans-R"/>
                <a:ea typeface="OPPOSans-R"/>
              </a:rPr>
              <a:t>操作流程</a:t>
            </a:r>
            <a:endParaRPr lang="zh-CN" altLang="en-US"/>
          </a:p>
        </p:txBody>
      </p:sp>
      <p:pic>
        <p:nvPicPr>
          <p:cNvPr id="703" name="image 703"/>
          <p:cNvPicPr>
            <a:picLocks noChangeAspect="1"/>
          </p:cNvPicPr>
          <p:nvPr/>
        </p:nvPicPr>
        <p:blipFill>
          <a:blip r:embed="rId703">
                </a:blip>
          <a:srcRect/>
          <a:stretch>
            <a:fillRect/>
          </a:stretch>
        </p:blipFill>
        <p:spPr>
          <a:xfrm rot="0" flipV="0" flipH="0">
            <a:off x="10490200" y="3543300"/>
            <a:ext cx="2070100" cy="3390900"/>
          </a:xfrm>
          <a:prstGeom prst="rect">
            <a:avLst/>
          </a:prstGeom>
        </p:spPr>
      </p:pic>
      <p:pic>
        <p:nvPicPr>
          <p:cNvPr id="704" name="image 704"/>
          <p:cNvPicPr>
            <a:picLocks noChangeAspect="1"/>
          </p:cNvPicPr>
          <p:nvPr/>
        </p:nvPicPr>
        <p:blipFill>
          <a:blip r:embed="rId704">
                </a:blip>
          <a:srcRect/>
          <a:stretch>
            <a:fillRect/>
          </a:stretch>
        </p:blipFill>
        <p:spPr>
          <a:xfrm rot="0" flipV="0" flipH="0">
            <a:off x="11849100" y="6007100"/>
            <a:ext cx="2070100" cy="3403600"/>
          </a:xfrm>
          <a:prstGeom prst="rect">
            <a:avLst/>
          </a:prstGeom>
        </p:spPr>
      </p:pic>
      <p:pic>
        <p:nvPicPr>
          <p:cNvPr id="705" name="image 705"/>
          <p:cNvPicPr>
            <a:picLocks noChangeAspect="1"/>
          </p:cNvPicPr>
          <p:nvPr/>
        </p:nvPicPr>
        <p:blipFill>
          <a:blip r:embed="rId705">
                </a:blip>
          <a:srcRect/>
          <a:stretch>
            <a:fillRect/>
          </a:stretch>
        </p:blipFill>
        <p:spPr>
          <a:xfrm rot="0" flipV="0" flipH="0">
            <a:off x="10490200" y="8140700"/>
            <a:ext cx="2070100" cy="2590800"/>
          </a:xfrm>
          <a:prstGeom prst="rect">
            <a:avLst/>
          </a:prstGeom>
        </p:spPr>
      </p:pic>
      <p:sp>
        <p:nvSpPr>
          <p:cNvPr id="706" name="Object 706"/>
          <p:cNvSpPr txBox="1"/>
          <p:nvPr/>
        </p:nvSpPr>
        <p:spPr>
          <a:xfrm>
            <a:off x="2374273" y="4685900"/>
            <a:ext cx="7543800" cy="19812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基金的交易时间通常为交易日的9:30-15.00，周末节假日除外，当天15.00之前购买按当天的收盘净值购买，15.00以后购买按第二天的收盘净值购买，购买日为T日</a:t>
            </a:r>
            <a:endParaRPr lang="zh-CN" altLang="en-US"/>
          </a:p>
        </p:txBody>
      </p:sp>
      <p:sp>
        <p:nvSpPr>
          <p:cNvPr id="707" name="Object 707"/>
          <p:cNvSpPr txBox="1"/>
          <p:nvPr/>
        </p:nvSpPr>
        <p:spPr>
          <a:xfrm>
            <a:off x="2374274" y="3762530"/>
            <a:ext cx="7575778" cy="7366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购买</a:t>
            </a:r>
            <a:endParaRPr lang="zh-CN" altLang="en-US"/>
          </a:p>
        </p:txBody>
      </p:sp>
      <p:sp>
        <p:nvSpPr>
          <p:cNvPr id="708" name="Object 708"/>
          <p:cNvSpPr txBox="1"/>
          <p:nvPr/>
        </p:nvSpPr>
        <p:spPr>
          <a:xfrm>
            <a:off x="2423715" y="9345610"/>
            <a:ext cx="7543800" cy="14859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基金赎回时，T日3.00以前赎回按T日收盘净值赎回，普通基金T+2日到账，投资了港股通的基金T+5日左右到账。</a:t>
            </a:r>
            <a:endParaRPr lang="zh-CN" altLang="en-US"/>
          </a:p>
        </p:txBody>
      </p:sp>
      <p:sp>
        <p:nvSpPr>
          <p:cNvPr id="709" name="Object 709"/>
          <p:cNvSpPr txBox="1"/>
          <p:nvPr/>
        </p:nvSpPr>
        <p:spPr>
          <a:xfrm>
            <a:off x="2423715" y="8421049"/>
            <a:ext cx="7543800" cy="7366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赎回</a:t>
            </a:r>
            <a:endParaRPr lang="zh-CN" altLang="en-US"/>
          </a:p>
        </p:txBody>
      </p:sp>
      <p:sp>
        <p:nvSpPr>
          <p:cNvPr id="7010" name="Object 7010"/>
          <p:cNvSpPr txBox="1"/>
          <p:nvPr/>
        </p:nvSpPr>
        <p:spPr>
          <a:xfrm>
            <a:off x="14557771" y="7009207"/>
            <a:ext cx="7543800" cy="19812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T+1日确认份额（按T日收盘净值确认份额），T+2日可查询持仓</a:t>
            </a:r>
            <a:endParaRPr lang="zh-CN" altLang="en-US" sz="3000"/>
          </a:p>
          <a:p>
            <a:pPr algn="l">
              <a:lnSpc>
                <a:spcPct val="110833"/>
              </a:lnSpc>
            </a:pPr>
            <a:r>
              <a:rPr sz="3000" i="0" b="0" dirty="0" smtClean="0" lang="zh-CN">
                <a:solidFill>
                  <a:srgbClr val="003A7C"/>
                </a:solidFill>
                <a:latin typeface="OPPOSans-R"/>
                <a:ea typeface="OPPOSans-R"/>
              </a:rPr>
              <a:t>T+1日确认份额（按T日收盘净值确认份额），T+2日可查询持仓</a:t>
            </a:r>
            <a:endParaRPr lang="zh-CN" altLang="en-US"/>
          </a:p>
        </p:txBody>
      </p:sp>
      <p:sp>
        <p:nvSpPr>
          <p:cNvPr id="7011" name="Object 7011"/>
          <p:cNvSpPr txBox="1"/>
          <p:nvPr/>
        </p:nvSpPr>
        <p:spPr>
          <a:xfrm>
            <a:off x="14557771" y="6078891"/>
            <a:ext cx="7543800"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确认&amp;查询</a:t>
            </a:r>
            <a:endParaRPr lang="zh-CN" altLang="en-US"/>
          </a:p>
        </p:txBody>
      </p:sp>
      <p:sp>
        <p:nvSpPr>
          <p:cNvPr id="7012" name="Object 7012"/>
          <p:cNvSpPr txBox="1"/>
          <p:nvPr/>
        </p:nvSpPr>
        <p:spPr>
          <a:xfrm>
            <a:off x="10779646" y="3821316"/>
            <a:ext cx="701154" cy="546100"/>
          </a:xfrm>
          <a:prstGeom prst="rect">
            <a:avLst/>
          </a:prstGeom>
        </p:spPr>
        <p:txBody>
          <a:bodyPr vert="horz" anchor="t" rtlCol="0" anchorCtr="0">
            <a:noAutofit/>
          </a:bodyPr>
          <a:lstStyle/>
          <a:p>
            <a:pPr algn="ctr">
              <a:lnSpc>
                <a:spcPct val="100000"/>
              </a:lnSpc>
            </a:pPr>
            <a:r>
              <a:rPr sz="3600" i="0" b="0" spc="144" dirty="0" smtClean="0" lang="zh-CN">
                <a:solidFill>
                  <a:srgbClr val="003A7B"/>
                </a:solidFill>
                <a:latin typeface="Anton-Regular"/>
                <a:ea typeface="Anton-Regular"/>
              </a:rPr>
              <a:t>01</a:t>
            </a:r>
            <a:endParaRPr lang="zh-CN" altLang="en-US"/>
          </a:p>
        </p:txBody>
      </p:sp>
      <p:sp>
        <p:nvSpPr>
          <p:cNvPr id="7013" name="Object 7013"/>
          <p:cNvSpPr txBox="1"/>
          <p:nvPr/>
        </p:nvSpPr>
        <p:spPr>
          <a:xfrm>
            <a:off x="13042783" y="6286500"/>
            <a:ext cx="678819" cy="546100"/>
          </a:xfrm>
          <a:prstGeom prst="rect">
            <a:avLst/>
          </a:prstGeom>
        </p:spPr>
        <p:txBody>
          <a:bodyPr vert="horz" anchor="t" rtlCol="0" anchorCtr="0">
            <a:noAutofit/>
          </a:bodyPr>
          <a:lstStyle/>
          <a:p>
            <a:pPr algn="ctr">
              <a:lnSpc>
                <a:spcPct val="100000"/>
              </a:lnSpc>
            </a:pPr>
            <a:r>
              <a:rPr sz="3600" i="0" b="0" spc="144" dirty="0" smtClean="0" lang="zh-CN">
                <a:solidFill>
                  <a:srgbClr val="FFFFFF"/>
                </a:solidFill>
                <a:latin typeface="Anton-Regular"/>
                <a:ea typeface="Anton-Regular"/>
              </a:rPr>
              <a:t>02</a:t>
            </a:r>
            <a:endParaRPr lang="zh-CN" altLang="en-US"/>
          </a:p>
        </p:txBody>
      </p:sp>
      <p:sp>
        <p:nvSpPr>
          <p:cNvPr id="7014" name="Object 7014"/>
          <p:cNvSpPr txBox="1"/>
          <p:nvPr/>
        </p:nvSpPr>
        <p:spPr>
          <a:xfrm>
            <a:off x="10773296" y="8431416"/>
            <a:ext cx="713854" cy="546100"/>
          </a:xfrm>
          <a:prstGeom prst="rect">
            <a:avLst/>
          </a:prstGeom>
        </p:spPr>
        <p:txBody>
          <a:bodyPr vert="horz" anchor="t" rtlCol="0" anchorCtr="0">
            <a:noAutofit/>
          </a:bodyPr>
          <a:lstStyle/>
          <a:p>
            <a:pPr algn="ctr">
              <a:lnSpc>
                <a:spcPct val="100000"/>
              </a:lnSpc>
            </a:pPr>
            <a:r>
              <a:rPr sz="3600" i="0" b="0" spc="144" dirty="0" smtClean="0" lang="zh-CN">
                <a:solidFill>
                  <a:srgbClr val="003A7B"/>
                </a:solidFill>
                <a:latin typeface="Anton-Regular"/>
                <a:ea typeface="Anton-Regular"/>
              </a:rPr>
              <a:t>03</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801" name="image 801"/>
          <p:cNvPicPr>
            <a:picLocks noChangeAspect="1"/>
          </p:cNvPicPr>
          <p:nvPr/>
        </p:nvPicPr>
        <p:blipFill>
          <a:blip r:embed="rId801">
                </a:blip>
          <a:srcRect/>
          <a:stretch>
            <a:fillRect/>
          </a:stretch>
        </p:blipFill>
        <p:spPr>
          <a:xfrm rot="0" flipV="0" flipH="0">
            <a:off x="-12700" y="431800"/>
            <a:ext cx="5689600" cy="1219200"/>
          </a:xfrm>
          <a:prstGeom prst="rect">
            <a:avLst/>
          </a:prstGeom>
        </p:spPr>
      </p:pic>
      <p:sp>
        <p:nvSpPr>
          <p:cNvPr id="802" name="Object 802"/>
          <p:cNvSpPr txBox="1"/>
          <p:nvPr/>
        </p:nvSpPr>
        <p:spPr>
          <a:xfrm>
            <a:off x="743148" y="547339"/>
            <a:ext cx="5086146"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常见方式</a:t>
            </a:r>
            <a:endParaRPr lang="zh-CN" altLang="en-US"/>
          </a:p>
        </p:txBody>
      </p:sp>
      <p:pic>
        <p:nvPicPr>
          <p:cNvPr id="803" name="image 803"/>
          <p:cNvPicPr>
            <a:picLocks noChangeAspect="1"/>
          </p:cNvPicPr>
          <p:nvPr/>
        </p:nvPicPr>
        <p:blipFill>
          <a:blip r:embed="rId803">
                </a:blip>
          <a:srcRect/>
          <a:stretch>
            <a:fillRect/>
          </a:stretch>
        </p:blipFill>
        <p:spPr>
          <a:xfrm rot="0" flipV="0" flipH="0">
            <a:off x="11772900" y="9245600"/>
            <a:ext cx="1397000" cy="1384300"/>
          </a:xfrm>
          <a:prstGeom prst="rect">
            <a:avLst/>
          </a:prstGeom>
        </p:spPr>
      </p:pic>
      <p:pic>
        <p:nvPicPr>
          <p:cNvPr id="804" name="image 804"/>
          <p:cNvPicPr>
            <a:picLocks noChangeAspect="1"/>
          </p:cNvPicPr>
          <p:nvPr/>
        </p:nvPicPr>
        <p:blipFill>
          <a:blip r:embed="rId804">
                </a:blip>
          <a:srcRect/>
          <a:stretch>
            <a:fillRect/>
          </a:stretch>
        </p:blipFill>
        <p:spPr>
          <a:xfrm rot="0" flipV="0" flipH="0">
            <a:off x="3352800" y="8610600"/>
            <a:ext cx="10363200" cy="2654300"/>
          </a:xfrm>
          <a:prstGeom prst="rect">
            <a:avLst/>
          </a:prstGeom>
        </p:spPr>
      </p:pic>
      <p:pic>
        <p:nvPicPr>
          <p:cNvPr id="805" name="image 805"/>
          <p:cNvPicPr>
            <a:picLocks noChangeAspect="1"/>
          </p:cNvPicPr>
          <p:nvPr/>
        </p:nvPicPr>
        <p:blipFill>
          <a:blip r:embed="rId805">
                </a:blip>
          <a:srcRect/>
          <a:stretch>
            <a:fillRect/>
          </a:stretch>
        </p:blipFill>
        <p:spPr>
          <a:xfrm rot="0" flipV="0" flipH="0">
            <a:off x="11684000" y="4559300"/>
            <a:ext cx="1397000" cy="1397000"/>
          </a:xfrm>
          <a:prstGeom prst="rect">
            <a:avLst/>
          </a:prstGeom>
        </p:spPr>
      </p:pic>
      <p:pic>
        <p:nvPicPr>
          <p:cNvPr id="806" name="image 806"/>
          <p:cNvPicPr>
            <a:picLocks noChangeAspect="1"/>
          </p:cNvPicPr>
          <p:nvPr/>
        </p:nvPicPr>
        <p:blipFill>
          <a:blip r:embed="rId806">
                </a:blip>
          <a:srcRect/>
          <a:stretch>
            <a:fillRect/>
          </a:stretch>
        </p:blipFill>
        <p:spPr>
          <a:xfrm rot="0" flipV="0" flipH="0">
            <a:off x="11684000" y="6794500"/>
            <a:ext cx="1397000" cy="1397000"/>
          </a:xfrm>
          <a:prstGeom prst="rect">
            <a:avLst/>
          </a:prstGeom>
        </p:spPr>
      </p:pic>
      <p:pic>
        <p:nvPicPr>
          <p:cNvPr id="807" name="image 807"/>
          <p:cNvPicPr>
            <a:picLocks noChangeAspect="1"/>
          </p:cNvPicPr>
          <p:nvPr/>
        </p:nvPicPr>
        <p:blipFill>
          <a:blip r:embed="rId807">
                </a:blip>
          <a:srcRect/>
          <a:stretch>
            <a:fillRect/>
          </a:stretch>
        </p:blipFill>
        <p:spPr>
          <a:xfrm rot="0" flipV="0" flipH="0">
            <a:off x="11023600" y="6121400"/>
            <a:ext cx="10515600" cy="2743200"/>
          </a:xfrm>
          <a:prstGeom prst="rect">
            <a:avLst/>
          </a:prstGeom>
        </p:spPr>
      </p:pic>
      <p:pic>
        <p:nvPicPr>
          <p:cNvPr id="808" name="image 808"/>
          <p:cNvPicPr>
            <a:picLocks noChangeAspect="1"/>
          </p:cNvPicPr>
          <p:nvPr/>
        </p:nvPicPr>
        <p:blipFill>
          <a:blip r:embed="rId808">
                </a:blip>
          <a:srcRect/>
          <a:stretch>
            <a:fillRect/>
          </a:stretch>
        </p:blipFill>
        <p:spPr>
          <a:xfrm rot="0" flipV="0" flipH="0">
            <a:off x="3238500" y="2997200"/>
            <a:ext cx="10261600" cy="3378200"/>
          </a:xfrm>
          <a:prstGeom prst="rect">
            <a:avLst/>
          </a:prstGeom>
        </p:spPr>
      </p:pic>
      <p:sp>
        <p:nvSpPr>
          <p:cNvPr id="809" name="Object 809"/>
          <p:cNvSpPr txBox="1"/>
          <p:nvPr/>
        </p:nvSpPr>
        <p:spPr>
          <a:xfrm>
            <a:off x="11888031" y="4724400"/>
            <a:ext cx="988936" cy="914400"/>
          </a:xfrm>
          <a:prstGeom prst="rect">
            <a:avLst/>
          </a:prstGeom>
        </p:spPr>
        <p:txBody>
          <a:bodyPr vert="horz" anchor="t" rtlCol="0" anchorCtr="0">
            <a:noAutofit/>
          </a:bodyPr>
          <a:lstStyle/>
          <a:p>
            <a:pPr algn="ctr">
              <a:lnSpc>
                <a:spcPct val="100000"/>
              </a:lnSpc>
            </a:pPr>
            <a:r>
              <a:rPr sz="3000" i="0" b="0" spc="120" dirty="0" smtClean="0" lang="zh-CN">
                <a:solidFill>
                  <a:srgbClr val="003A7B"/>
                </a:solidFill>
                <a:latin typeface="Anton-Regular"/>
                <a:ea typeface="Anton-Regular"/>
              </a:rPr>
              <a:t>30</a:t>
            </a:r>
            <a:endParaRPr lang="zh-CN" altLang="en-US" sz="3000"/>
          </a:p>
          <a:p>
            <a:pPr algn="ctr">
              <a:lnSpc>
                <a:spcPct val="100000"/>
              </a:lnSpc>
            </a:pPr>
            <a:r>
              <a:rPr sz="3000" i="0" b="0" spc="120" dirty="0" smtClean="0" lang="zh-CN">
                <a:solidFill>
                  <a:srgbClr val="003A7B"/>
                </a:solidFill>
                <a:latin typeface="Anton-Regular"/>
                <a:ea typeface="Anton-Regular"/>
              </a:rPr>
              <a:t>day</a:t>
            </a:r>
            <a:endParaRPr lang="zh-CN" altLang="en-US"/>
          </a:p>
        </p:txBody>
      </p:sp>
      <p:sp>
        <p:nvSpPr>
          <p:cNvPr id="8010" name="Object 8010"/>
          <p:cNvSpPr txBox="1"/>
          <p:nvPr/>
        </p:nvSpPr>
        <p:spPr>
          <a:xfrm>
            <a:off x="11888031" y="6959600"/>
            <a:ext cx="988936" cy="914400"/>
          </a:xfrm>
          <a:prstGeom prst="rect">
            <a:avLst/>
          </a:prstGeom>
        </p:spPr>
        <p:txBody>
          <a:bodyPr vert="horz" anchor="t" rtlCol="0" anchorCtr="0">
            <a:noAutofit/>
          </a:bodyPr>
          <a:lstStyle/>
          <a:p>
            <a:pPr algn="ctr">
              <a:lnSpc>
                <a:spcPct val="100000"/>
              </a:lnSpc>
            </a:pPr>
            <a:r>
              <a:rPr sz="3000" i="0" b="0" spc="120" dirty="0" smtClean="0" lang="zh-CN">
                <a:solidFill>
                  <a:srgbClr val="FFFFFF"/>
                </a:solidFill>
                <a:latin typeface="Anton-Regular"/>
                <a:ea typeface="Anton-Regular"/>
              </a:rPr>
              <a:t>15</a:t>
            </a:r>
            <a:endParaRPr lang="zh-CN" altLang="en-US" sz="3000"/>
          </a:p>
          <a:p>
            <a:pPr algn="ctr">
              <a:lnSpc>
                <a:spcPct val="100000"/>
              </a:lnSpc>
            </a:pPr>
            <a:r>
              <a:rPr sz="3000" i="0" b="0" spc="120" dirty="0" smtClean="0" lang="zh-CN">
                <a:solidFill>
                  <a:srgbClr val="FFFFFF"/>
                </a:solidFill>
                <a:latin typeface="Anton-Regular"/>
                <a:ea typeface="Anton-Regular"/>
              </a:rPr>
              <a:t>day</a:t>
            </a:r>
            <a:endParaRPr lang="zh-CN" altLang="en-US"/>
          </a:p>
        </p:txBody>
      </p:sp>
      <p:sp>
        <p:nvSpPr>
          <p:cNvPr id="8011" name="Object 8011"/>
          <p:cNvSpPr txBox="1"/>
          <p:nvPr/>
        </p:nvSpPr>
        <p:spPr>
          <a:xfrm>
            <a:off x="11976931" y="9404350"/>
            <a:ext cx="988936" cy="914400"/>
          </a:xfrm>
          <a:prstGeom prst="rect">
            <a:avLst/>
          </a:prstGeom>
        </p:spPr>
        <p:txBody>
          <a:bodyPr vert="horz" anchor="t" rtlCol="0" anchorCtr="0">
            <a:noAutofit/>
          </a:bodyPr>
          <a:lstStyle/>
          <a:p>
            <a:pPr algn="ctr">
              <a:lnSpc>
                <a:spcPct val="100000"/>
              </a:lnSpc>
            </a:pPr>
            <a:r>
              <a:rPr sz="3000" i="0" b="0" spc="120" dirty="0" smtClean="0" lang="zh-CN">
                <a:solidFill>
                  <a:srgbClr val="FFFFFF"/>
                </a:solidFill>
                <a:latin typeface="Anton-Regular"/>
                <a:ea typeface="Anton-Regular"/>
              </a:rPr>
              <a:t>7</a:t>
            </a:r>
            <a:endParaRPr lang="zh-CN" altLang="en-US" sz="3000"/>
          </a:p>
          <a:p>
            <a:pPr algn="ctr">
              <a:lnSpc>
                <a:spcPct val="100000"/>
              </a:lnSpc>
            </a:pPr>
            <a:r>
              <a:rPr sz="3000" i="0" b="0" spc="120" dirty="0" smtClean="0" lang="zh-CN">
                <a:solidFill>
                  <a:srgbClr val="FFFFFF"/>
                </a:solidFill>
                <a:latin typeface="Anton-Regular"/>
                <a:ea typeface="Anton-Regular"/>
              </a:rPr>
              <a:t>day</a:t>
            </a:r>
            <a:endParaRPr lang="zh-CN" altLang="en-US"/>
          </a:p>
        </p:txBody>
      </p:sp>
      <p:sp>
        <p:nvSpPr>
          <p:cNvPr id="8012" name="Object 8012"/>
          <p:cNvSpPr txBox="1"/>
          <p:nvPr/>
        </p:nvSpPr>
        <p:spPr>
          <a:xfrm>
            <a:off x="3835201" y="4697807"/>
            <a:ext cx="7543800" cy="9906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每月固定一天投资一笔金额，例如每个月工资到账日投入200元</a:t>
            </a:r>
            <a:endParaRPr lang="zh-CN" altLang="en-US"/>
          </a:p>
        </p:txBody>
      </p:sp>
      <p:sp>
        <p:nvSpPr>
          <p:cNvPr id="8013" name="Object 8013"/>
          <p:cNvSpPr txBox="1"/>
          <p:nvPr/>
        </p:nvSpPr>
        <p:spPr>
          <a:xfrm>
            <a:off x="3835201" y="3775230"/>
            <a:ext cx="7543800" cy="7366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月定投</a:t>
            </a:r>
            <a:endParaRPr lang="zh-CN" altLang="en-US"/>
          </a:p>
        </p:txBody>
      </p:sp>
      <p:sp>
        <p:nvSpPr>
          <p:cNvPr id="8014" name="Object 8014"/>
          <p:cNvSpPr txBox="1"/>
          <p:nvPr/>
        </p:nvSpPr>
        <p:spPr>
          <a:xfrm>
            <a:off x="13767792" y="7161607"/>
            <a:ext cx="7543800" cy="9906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每月固定一天投资一笔金额，例如每个月工资到账日投入200元</a:t>
            </a:r>
            <a:endParaRPr lang="zh-CN" altLang="en-US"/>
          </a:p>
        </p:txBody>
      </p:sp>
      <p:sp>
        <p:nvSpPr>
          <p:cNvPr id="8015" name="Object 8015"/>
          <p:cNvSpPr txBox="1"/>
          <p:nvPr/>
        </p:nvSpPr>
        <p:spPr>
          <a:xfrm>
            <a:off x="13767792" y="6239030"/>
            <a:ext cx="7543800"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半月定投</a:t>
            </a:r>
            <a:endParaRPr lang="zh-CN" altLang="en-US"/>
          </a:p>
        </p:txBody>
      </p:sp>
      <p:sp>
        <p:nvSpPr>
          <p:cNvPr id="8016" name="Object 8016"/>
          <p:cNvSpPr txBox="1"/>
          <p:nvPr/>
        </p:nvSpPr>
        <p:spPr>
          <a:xfrm>
            <a:off x="3829843" y="9600800"/>
            <a:ext cx="7543800" cy="9906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每周固定一天投资一笔金额，在震荡的市场行情中周定投更为适用</a:t>
            </a:r>
            <a:endParaRPr lang="zh-CN" altLang="en-US"/>
          </a:p>
        </p:txBody>
      </p:sp>
      <p:sp>
        <p:nvSpPr>
          <p:cNvPr id="8017" name="Object 8017"/>
          <p:cNvSpPr txBox="1"/>
          <p:nvPr/>
        </p:nvSpPr>
        <p:spPr>
          <a:xfrm>
            <a:off x="3829843" y="8677430"/>
            <a:ext cx="7543800" cy="7366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周定投</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901" name="image 901"/>
          <p:cNvPicPr>
            <a:picLocks noChangeAspect="1"/>
          </p:cNvPicPr>
          <p:nvPr/>
        </p:nvPicPr>
        <p:blipFill>
          <a:blip r:embed="rId901">
                </a:blip>
          <a:srcRect/>
          <a:stretch>
            <a:fillRect/>
          </a:stretch>
        </p:blipFill>
        <p:spPr>
          <a:xfrm rot="0" flipV="0" flipH="0">
            <a:off x="-25400" y="431800"/>
            <a:ext cx="5689600" cy="1219200"/>
          </a:xfrm>
          <a:prstGeom prst="rect">
            <a:avLst/>
          </a:prstGeom>
        </p:spPr>
      </p:pic>
      <p:sp>
        <p:nvSpPr>
          <p:cNvPr id="902" name="Object 902"/>
          <p:cNvSpPr txBox="1"/>
          <p:nvPr/>
        </p:nvSpPr>
        <p:spPr>
          <a:xfrm>
            <a:off x="735607" y="548728"/>
            <a:ext cx="5080990" cy="850900"/>
          </a:xfrm>
          <a:prstGeom prst="rect">
            <a:avLst/>
          </a:prstGeom>
        </p:spPr>
        <p:txBody>
          <a:bodyPr vert="horz" anchor="t" rtlCol="0" anchorCtr="0">
            <a:noAutofit/>
          </a:bodyPr>
          <a:lstStyle/>
          <a:p>
            <a:pPr algn="l">
              <a:lnSpc>
                <a:spcPct val="100000"/>
              </a:lnSpc>
            </a:pPr>
            <a:r>
              <a:rPr sz="5600" i="0" b="0" spc="1120" dirty="0" smtClean="0" lang="zh-CN">
                <a:solidFill>
                  <a:srgbClr val="FFFFFF"/>
                </a:solidFill>
                <a:latin typeface="OPPOSans-R"/>
                <a:ea typeface="OPPOSans-R"/>
              </a:rPr>
              <a:t>适合人群</a:t>
            </a:r>
            <a:endParaRPr lang="zh-CN" altLang="en-US"/>
          </a:p>
        </p:txBody>
      </p:sp>
      <p:sp>
        <p:nvSpPr>
          <p:cNvPr id="903" name="Object 903"/>
          <p:cNvSpPr txBox="1"/>
          <p:nvPr/>
        </p:nvSpPr>
        <p:spPr>
          <a:xfrm>
            <a:off x="3027164" y="8317307"/>
            <a:ext cx="7543800" cy="1485900"/>
          </a:xfrm>
          <a:prstGeom prst="rect">
            <a:avLst/>
          </a:prstGeom>
        </p:spPr>
        <p:txBody>
          <a:bodyPr vert="horz" anchor="t" rtlCol="0" anchorCtr="0">
            <a:noAutofit/>
          </a:bodyPr>
          <a:lstStyle/>
          <a:p>
            <a:pPr algn="r">
              <a:lnSpc>
                <a:spcPct val="110833"/>
              </a:lnSpc>
            </a:pPr>
            <a:r>
              <a:rPr sz="3000" i="0" b="0" dirty="0" smtClean="0" lang="zh-CN">
                <a:solidFill>
                  <a:srgbClr val="003A7C"/>
                </a:solidFill>
                <a:latin typeface="OPPOSans-R"/>
                <a:ea typeface="OPPOSans-R"/>
              </a:rPr>
              <a:t>上班族领固定薪水，小额投资较常见</a:t>
            </a:r>
            <a:endParaRPr lang="zh-CN" altLang="en-US" sz="3000"/>
          </a:p>
          <a:p>
            <a:pPr algn="r">
              <a:lnSpc>
                <a:spcPct val="110833"/>
              </a:lnSpc>
            </a:pPr>
            <a:r>
              <a:rPr sz="3000" i="0" b="0" dirty="0" smtClean="0" lang="zh-CN">
                <a:solidFill>
                  <a:srgbClr val="003A7C"/>
                </a:solidFill>
                <a:latin typeface="OPPOSans-R"/>
                <a:ea typeface="OPPOSans-R"/>
              </a:rPr>
              <a:t>上班族大多没有时间精力炒股买基金，定投省时省力</a:t>
            </a:r>
            <a:endParaRPr lang="zh-CN" altLang="en-US"/>
          </a:p>
        </p:txBody>
      </p:sp>
      <p:sp>
        <p:nvSpPr>
          <p:cNvPr id="904" name="Object 904"/>
          <p:cNvSpPr txBox="1"/>
          <p:nvPr/>
        </p:nvSpPr>
        <p:spPr>
          <a:xfrm>
            <a:off x="3027164" y="7272096"/>
            <a:ext cx="7543800" cy="736600"/>
          </a:xfrm>
          <a:prstGeom prst="rect">
            <a:avLst/>
          </a:prstGeom>
        </p:spPr>
        <p:txBody>
          <a:bodyPr vert="horz" anchor="t" rtlCol="0" anchorCtr="0">
            <a:noAutofit/>
          </a:bodyPr>
          <a:lstStyle/>
          <a:p>
            <a:pPr algn="r">
              <a:lnSpc>
                <a:spcPct val="100000"/>
              </a:lnSpc>
            </a:pPr>
            <a:r>
              <a:rPr sz="4800" i="0" b="1" dirty="0" smtClean="0" lang="zh-CN">
                <a:solidFill>
                  <a:srgbClr val="003A7C"/>
                </a:solidFill>
                <a:latin typeface="OPPOSans-B"/>
                <a:ea typeface="OPPOSans-B"/>
              </a:rPr>
              <a:t>上班族</a:t>
            </a:r>
            <a:endParaRPr lang="zh-CN" altLang="en-US"/>
          </a:p>
        </p:txBody>
      </p:sp>
      <p:sp>
        <p:nvSpPr>
          <p:cNvPr id="905" name="Object 905"/>
          <p:cNvSpPr txBox="1"/>
          <p:nvPr/>
        </p:nvSpPr>
        <p:spPr>
          <a:xfrm>
            <a:off x="13746757" y="8328816"/>
            <a:ext cx="7543800" cy="1485900"/>
          </a:xfrm>
          <a:prstGeom prst="rect">
            <a:avLst/>
          </a:prstGeom>
        </p:spPr>
        <p:txBody>
          <a:bodyPr vert="horz" anchor="t" rtlCol="0" anchorCtr="0">
            <a:noAutofit/>
          </a:bodyPr>
          <a:lstStyle/>
          <a:p>
            <a:pPr algn="l">
              <a:lnSpc>
                <a:spcPct val="110833"/>
              </a:lnSpc>
            </a:pPr>
            <a:r>
              <a:rPr sz="3000" i="0" b="0" dirty="0" smtClean="0" lang="zh-CN">
                <a:solidFill>
                  <a:srgbClr val="003A7C"/>
                </a:solidFill>
                <a:latin typeface="OPPOSans-R"/>
                <a:ea typeface="OPPOSans-R"/>
              </a:rPr>
              <a:t>定投长期降低投资成本，从而获得获利机会，适合低风险承受能力的投资者定投长期降低投资成本，从而获得获利机会，</a:t>
            </a:r>
            <a:endParaRPr lang="zh-CN" altLang="en-US"/>
          </a:p>
        </p:txBody>
      </p:sp>
      <p:sp>
        <p:nvSpPr>
          <p:cNvPr id="906" name="Object 906"/>
          <p:cNvSpPr txBox="1"/>
          <p:nvPr/>
        </p:nvSpPr>
        <p:spPr>
          <a:xfrm>
            <a:off x="13746757" y="7281621"/>
            <a:ext cx="7543800" cy="736600"/>
          </a:xfrm>
          <a:prstGeom prst="rect">
            <a:avLst/>
          </a:prstGeom>
        </p:spPr>
        <p:txBody>
          <a:bodyPr vert="horz" anchor="t" rtlCol="0" anchorCtr="0">
            <a:noAutofit/>
          </a:bodyPr>
          <a:lstStyle/>
          <a:p>
            <a:pPr algn="l">
              <a:lnSpc>
                <a:spcPct val="100000"/>
              </a:lnSpc>
            </a:pPr>
            <a:r>
              <a:rPr sz="4800" i="0" b="1" dirty="0" smtClean="0" lang="zh-CN">
                <a:solidFill>
                  <a:srgbClr val="003A7C"/>
                </a:solidFill>
                <a:latin typeface="OPPOSans-B"/>
                <a:ea typeface="OPPOSans-B"/>
              </a:rPr>
              <a:t>低风险承受投资者</a:t>
            </a:r>
            <a:endParaRPr lang="zh-CN" altLang="en-US"/>
          </a:p>
        </p:txBody>
      </p:sp>
      <p:pic>
        <p:nvPicPr>
          <p:cNvPr id="907" name="image 907"/>
          <p:cNvPicPr>
            <a:picLocks noChangeAspect="1"/>
          </p:cNvPicPr>
          <p:nvPr/>
        </p:nvPicPr>
        <p:blipFill>
          <a:blip r:embed="rId907">
                </a:blip>
          <a:srcRect/>
          <a:stretch>
            <a:fillRect/>
          </a:stretch>
        </p:blipFill>
        <p:spPr>
          <a:xfrm rot="0" flipV="0" flipH="0">
            <a:off x="2857500" y="4762500"/>
            <a:ext cx="9080500" cy="2120900"/>
          </a:xfrm>
          <a:prstGeom prst="rect">
            <a:avLst/>
          </a:prstGeom>
        </p:spPr>
      </p:pic>
      <p:pic>
        <p:nvPicPr>
          <p:cNvPr id="908" name="image 908"/>
          <p:cNvPicPr>
            <a:picLocks noChangeAspect="1"/>
          </p:cNvPicPr>
          <p:nvPr/>
        </p:nvPicPr>
        <p:blipFill>
          <a:blip r:embed="rId908">
                </a:blip>
          <a:srcRect/>
          <a:stretch>
            <a:fillRect/>
          </a:stretch>
        </p:blipFill>
        <p:spPr>
          <a:xfrm rot="0" flipV="0" flipH="0">
            <a:off x="12179300" y="4787900"/>
            <a:ext cx="9334500" cy="2120900"/>
          </a:xfrm>
          <a:prstGeom prst="rect">
            <a:avLst/>
          </a:prstGeom>
        </p:spPr>
      </p:pic>
      <p:pic>
        <p:nvPicPr>
          <p:cNvPr id="909" name="image 909"/>
          <p:cNvPicPr>
            <a:picLocks noChangeAspect="1"/>
          </p:cNvPicPr>
          <p:nvPr/>
        </p:nvPicPr>
        <p:blipFill>
          <a:blip r:embed="rId909">
                </a:blip>
          <a:srcRect/>
          <a:stretch>
            <a:fillRect/>
          </a:stretch>
        </p:blipFill>
        <p:spPr>
          <a:xfrm rot="0" flipV="0" flipH="0">
            <a:off x="11861800" y="5410200"/>
            <a:ext cx="393700" cy="393700"/>
          </a:xfrm>
          <a:prstGeom prst="rect">
            <a:avLst/>
          </a:prstGeom>
        </p:spPr>
      </p:pic>
      <p:pic>
        <p:nvPicPr>
          <p:cNvPr id="9010" name="image 9010"/>
          <p:cNvPicPr>
            <a:picLocks noChangeAspect="1"/>
          </p:cNvPicPr>
          <p:nvPr/>
        </p:nvPicPr>
        <p:blipFill>
          <a:blip r:embed="rId9010">
                </a:blip>
          <a:srcRect/>
          <a:stretch>
            <a:fillRect/>
          </a:stretch>
        </p:blipFill>
        <p:spPr>
          <a:xfrm rot="0" flipV="0" flipH="0">
            <a:off x="8890000" y="5118100"/>
            <a:ext cx="1155700" cy="1308100"/>
          </a:xfrm>
          <a:prstGeom prst="rect">
            <a:avLst/>
          </a:prstGeom>
        </p:spPr>
      </p:pic>
      <p:pic>
        <p:nvPicPr>
          <p:cNvPr id="9011" name="image 9011"/>
          <p:cNvPicPr>
            <a:picLocks noChangeAspect="1"/>
          </p:cNvPicPr>
          <p:nvPr/>
        </p:nvPicPr>
        <p:blipFill>
          <a:blip r:embed="rId9011">
                </a:blip>
          <a:srcRect/>
          <a:stretch>
            <a:fillRect/>
          </a:stretch>
        </p:blipFill>
        <p:spPr>
          <a:xfrm rot="0" flipV="0" flipH="0">
            <a:off x="14173200" y="5181600"/>
            <a:ext cx="1270000" cy="1270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2020-11-28T09:00:14.389Z</dcterms:created>
  <dcterms:modified xsi:type="dcterms:W3CDTF">2020-11-28T09:00:14.389Z</dcterms:modified>
</cp:coreProperties>
</file>